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HK Grotesk" panose="020B0604020202020204" charset="0"/>
      <p:regular r:id="rId28"/>
    </p:embeddedFont>
    <p:embeddedFont>
      <p:font typeface="HK Grotesk Bold" panose="020B0604020202020204" charset="0"/>
      <p:regular r:id="rId29"/>
    </p:embeddedFont>
    <p:embeddedFont>
      <p:font typeface="HK Grotesk Semi-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78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3956D7-7EAE-46DE-89B1-A6A54188E87C}" v="2" dt="2024-02-13T08:50:49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di totto" userId="4cc87b17-4fed-4373-8d2d-8f015dc06bef" providerId="ADAL" clId="{F03956D7-7EAE-46DE-89B1-A6A54188E87C}"/>
    <pc:docChg chg="undo custSel modSld">
      <pc:chgData name="luca di totto" userId="4cc87b17-4fed-4373-8d2d-8f015dc06bef" providerId="ADAL" clId="{F03956D7-7EAE-46DE-89B1-A6A54188E87C}" dt="2024-02-13T08:58:07.484" v="700" actId="20577"/>
      <pc:docMkLst>
        <pc:docMk/>
      </pc:docMkLst>
      <pc:sldChg chg="addSp modSp mod modNotesTx">
        <pc:chgData name="luca di totto" userId="4cc87b17-4fed-4373-8d2d-8f015dc06bef" providerId="ADAL" clId="{F03956D7-7EAE-46DE-89B1-A6A54188E87C}" dt="2024-02-13T08:58:07.484" v="700" actId="20577"/>
        <pc:sldMkLst>
          <pc:docMk/>
          <pc:sldMk cId="0" sldId="265"/>
        </pc:sldMkLst>
        <pc:spChg chg="add mod">
          <ac:chgData name="luca di totto" userId="4cc87b17-4fed-4373-8d2d-8f015dc06bef" providerId="ADAL" clId="{F03956D7-7EAE-46DE-89B1-A6A54188E87C}" dt="2024-02-05T14:19:58.002" v="137" actId="20577"/>
          <ac:spMkLst>
            <pc:docMk/>
            <pc:sldMk cId="0" sldId="265"/>
            <ac:spMk id="16" creationId="{3FCD4398-5690-ED59-ADB6-940BCCEA4C41}"/>
          </ac:spMkLst>
        </pc:spChg>
        <pc:grpChg chg="mod">
          <ac:chgData name="luca di totto" userId="4cc87b17-4fed-4373-8d2d-8f015dc06bef" providerId="ADAL" clId="{F03956D7-7EAE-46DE-89B1-A6A54188E87C}" dt="2024-02-05T14:18:21.121" v="96" actId="1076"/>
          <ac:grpSpMkLst>
            <pc:docMk/>
            <pc:sldMk cId="0" sldId="265"/>
            <ac:grpSpMk id="4" creationId="{00000000-0000-0000-0000-000000000000}"/>
          </ac:grpSpMkLst>
        </pc:grpChg>
      </pc:sldChg>
      <pc:sldChg chg="delSp modSp mod">
        <pc:chgData name="luca di totto" userId="4cc87b17-4fed-4373-8d2d-8f015dc06bef" providerId="ADAL" clId="{F03956D7-7EAE-46DE-89B1-A6A54188E87C}" dt="2024-02-05T12:37:29.912" v="1" actId="1076"/>
        <pc:sldMkLst>
          <pc:docMk/>
          <pc:sldMk cId="0" sldId="267"/>
        </pc:sldMkLst>
        <pc:spChg chg="del">
          <ac:chgData name="luca di totto" userId="4cc87b17-4fed-4373-8d2d-8f015dc06bef" providerId="ADAL" clId="{F03956D7-7EAE-46DE-89B1-A6A54188E87C}" dt="2024-02-05T12:37:19.354" v="0" actId="478"/>
          <ac:spMkLst>
            <pc:docMk/>
            <pc:sldMk cId="0" sldId="267"/>
            <ac:spMk id="4" creationId="{00000000-0000-0000-0000-000000000000}"/>
          </ac:spMkLst>
        </pc:spChg>
        <pc:grpChg chg="mod">
          <ac:chgData name="luca di totto" userId="4cc87b17-4fed-4373-8d2d-8f015dc06bef" providerId="ADAL" clId="{F03956D7-7EAE-46DE-89B1-A6A54188E87C}" dt="2024-02-05T12:37:29.912" v="1" actId="1076"/>
          <ac:grpSpMkLst>
            <pc:docMk/>
            <pc:sldMk cId="0" sldId="267"/>
            <ac:grpSpMk id="8" creationId="{00000000-0000-0000-0000-000000000000}"/>
          </ac:grpSpMkLst>
        </pc:grpChg>
        <pc:grpChg chg="mod">
          <ac:chgData name="luca di totto" userId="4cc87b17-4fed-4373-8d2d-8f015dc06bef" providerId="ADAL" clId="{F03956D7-7EAE-46DE-89B1-A6A54188E87C}" dt="2024-02-05T12:37:29.912" v="1" actId="1076"/>
          <ac:grpSpMkLst>
            <pc:docMk/>
            <pc:sldMk cId="0" sldId="267"/>
            <ac:grpSpMk id="11" creationId="{00000000-0000-0000-0000-000000000000}"/>
          </ac:grpSpMkLst>
        </pc:grpChg>
      </pc:sldChg>
      <pc:sldChg chg="modNotesTx">
        <pc:chgData name="luca di totto" userId="4cc87b17-4fed-4373-8d2d-8f015dc06bef" providerId="ADAL" clId="{F03956D7-7EAE-46DE-89B1-A6A54188E87C}" dt="2024-02-13T08:56:10.599" v="425" actId="20577"/>
        <pc:sldMkLst>
          <pc:docMk/>
          <pc:sldMk cId="0" sldId="271"/>
        </pc:sldMkLst>
      </pc:sldChg>
      <pc:sldChg chg="modSp mod modNotesTx">
        <pc:chgData name="luca di totto" userId="4cc87b17-4fed-4373-8d2d-8f015dc06bef" providerId="ADAL" clId="{F03956D7-7EAE-46DE-89B1-A6A54188E87C}" dt="2024-02-13T08:56:25.905" v="427" actId="20577"/>
        <pc:sldMkLst>
          <pc:docMk/>
          <pc:sldMk cId="0" sldId="274"/>
        </pc:sldMkLst>
        <pc:spChg chg="mod">
          <ac:chgData name="luca di totto" userId="4cc87b17-4fed-4373-8d2d-8f015dc06bef" providerId="ADAL" clId="{F03956D7-7EAE-46DE-89B1-A6A54188E87C}" dt="2024-02-05T14:50:52.361" v="289" actId="20577"/>
          <ac:spMkLst>
            <pc:docMk/>
            <pc:sldMk cId="0" sldId="274"/>
            <ac:spMk id="8" creationId="{00000000-0000-0000-0000-000000000000}"/>
          </ac:spMkLst>
        </pc:spChg>
      </pc:sldChg>
      <pc:sldChg chg="modSp mod">
        <pc:chgData name="luca di totto" userId="4cc87b17-4fed-4373-8d2d-8f015dc06bef" providerId="ADAL" clId="{F03956D7-7EAE-46DE-89B1-A6A54188E87C}" dt="2024-02-05T14:50:29.010" v="239" actId="113"/>
        <pc:sldMkLst>
          <pc:docMk/>
          <pc:sldMk cId="0" sldId="275"/>
        </pc:sldMkLst>
        <pc:spChg chg="mod">
          <ac:chgData name="luca di totto" userId="4cc87b17-4fed-4373-8d2d-8f015dc06bef" providerId="ADAL" clId="{F03956D7-7EAE-46DE-89B1-A6A54188E87C}" dt="2024-02-05T14:50:29.010" v="239" actId="113"/>
          <ac:spMkLst>
            <pc:docMk/>
            <pc:sldMk cId="0" sldId="275"/>
            <ac:spMk id="10" creationId="{00000000-0000-0000-0000-000000000000}"/>
          </ac:spMkLst>
        </pc:spChg>
      </pc:sldChg>
      <pc:sldChg chg="modSp mod">
        <pc:chgData name="luca di totto" userId="4cc87b17-4fed-4373-8d2d-8f015dc06bef" providerId="ADAL" clId="{F03956D7-7EAE-46DE-89B1-A6A54188E87C}" dt="2024-02-05T14:49:48.629" v="191" actId="113"/>
        <pc:sldMkLst>
          <pc:docMk/>
          <pc:sldMk cId="0" sldId="276"/>
        </pc:sldMkLst>
        <pc:spChg chg="mod">
          <ac:chgData name="luca di totto" userId="4cc87b17-4fed-4373-8d2d-8f015dc06bef" providerId="ADAL" clId="{F03956D7-7EAE-46DE-89B1-A6A54188E87C}" dt="2024-02-05T14:49:48.629" v="191" actId="113"/>
          <ac:spMkLst>
            <pc:docMk/>
            <pc:sldMk cId="0" sldId="276"/>
            <ac:spMk id="16" creationId="{00000000-0000-0000-0000-000000000000}"/>
          </ac:spMkLst>
        </pc:spChg>
      </pc:sldChg>
      <pc:sldChg chg="addSp modSp mod">
        <pc:chgData name="luca di totto" userId="4cc87b17-4fed-4373-8d2d-8f015dc06bef" providerId="ADAL" clId="{F03956D7-7EAE-46DE-89B1-A6A54188E87C}" dt="2024-02-13T08:54:26.773" v="351" actId="1076"/>
        <pc:sldMkLst>
          <pc:docMk/>
          <pc:sldMk cId="0" sldId="277"/>
        </pc:sldMkLst>
        <pc:spChg chg="mod">
          <ac:chgData name="luca di totto" userId="4cc87b17-4fed-4373-8d2d-8f015dc06bef" providerId="ADAL" clId="{F03956D7-7EAE-46DE-89B1-A6A54188E87C}" dt="2024-02-13T08:51:59.336" v="342" actId="1076"/>
          <ac:spMkLst>
            <pc:docMk/>
            <pc:sldMk cId="0" sldId="277"/>
            <ac:spMk id="4" creationId="{00000000-0000-0000-0000-000000000000}"/>
          </ac:spMkLst>
        </pc:spChg>
        <pc:spChg chg="add mod">
          <ac:chgData name="luca di totto" userId="4cc87b17-4fed-4373-8d2d-8f015dc06bef" providerId="ADAL" clId="{F03956D7-7EAE-46DE-89B1-A6A54188E87C}" dt="2024-02-13T08:54:26.773" v="351" actId="1076"/>
          <ac:spMkLst>
            <pc:docMk/>
            <pc:sldMk cId="0" sldId="277"/>
            <ac:spMk id="13" creationId="{670B85EE-F2E7-CBFD-7633-86E8E9716CD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C88A5-615A-4175-919B-05D03658F4BE}" type="datetimeFigureOut">
              <a:rPr lang="it-IT" smtClean="0"/>
              <a:t>13/02/2024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A525B-C2A8-4554-BCB5-4B61356C2B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3964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L’abbandono di un job della coda viene calcolato esclusivamente nel momento di ingresso nel centro.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A525B-C2A8-4554-BCB5-4B61356C2BF6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3911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Riscontrato errore nella scelta di b e k differenti per i centri.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A525B-C2A8-4554-BCB5-4B61356C2BF6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0195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Riscontrato errore nella scelta di b e k differenti per i centri.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A525B-C2A8-4554-BCB5-4B61356C2BF6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4907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A525B-C2A8-4554-BCB5-4B61356C2BF6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1016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2734" y="2688678"/>
            <a:ext cx="6861512" cy="4909644"/>
          </a:xfrm>
          <a:custGeom>
            <a:avLst/>
            <a:gdLst/>
            <a:ahLst/>
            <a:cxnLst/>
            <a:rect l="l" t="t" r="r" b="b"/>
            <a:pathLst>
              <a:path w="6861512" h="4909644">
                <a:moveTo>
                  <a:pt x="0" y="0"/>
                </a:moveTo>
                <a:lnTo>
                  <a:pt x="6861512" y="0"/>
                </a:lnTo>
                <a:lnTo>
                  <a:pt x="6861512" y="4909644"/>
                </a:lnTo>
                <a:lnTo>
                  <a:pt x="0" y="4909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/>
          <p:nvPr/>
        </p:nvGrpSpPr>
        <p:grpSpPr>
          <a:xfrm>
            <a:off x="8225865" y="1592970"/>
            <a:ext cx="9033435" cy="7101059"/>
            <a:chOff x="0" y="0"/>
            <a:chExt cx="12044580" cy="9468079"/>
          </a:xfrm>
        </p:grpSpPr>
        <p:sp>
          <p:nvSpPr>
            <p:cNvPr id="4" name="TextBox 4"/>
            <p:cNvSpPr txBox="1"/>
            <p:nvPr/>
          </p:nvSpPr>
          <p:spPr>
            <a:xfrm>
              <a:off x="0" y="1195608"/>
              <a:ext cx="12044580" cy="6366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37"/>
                </a:lnSpc>
              </a:pPr>
              <a:r>
                <a:rPr lang="en-US" sz="6425">
                  <a:solidFill>
                    <a:srgbClr val="414042"/>
                  </a:solidFill>
                  <a:latin typeface="HK Grotesk Bold"/>
                </a:rPr>
                <a:t>Analisi delle Code agli Sportelli Comunali: Ottimizzazione dei Servizi al Cittadino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279783"/>
              <a:ext cx="10246721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414042"/>
                  </a:solidFill>
                  <a:latin typeface="HK Grotesk"/>
                </a:rPr>
                <a:t>Progetto valido per il corso di Performance Modeling of Computer Systems and Networks A.A. 22/23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0485"/>
              <a:ext cx="11533768" cy="685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4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414042"/>
                  </a:solidFill>
                  <a:latin typeface="HK Grotesk"/>
                </a:rPr>
                <a:t>Luca Di Marco 0333083 - Luca Di Totto 0333084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7700" y="0"/>
            <a:ext cx="8950031" cy="10287000"/>
            <a:chOff x="0" y="0"/>
            <a:chExt cx="5837538" cy="67095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37538" cy="6709559"/>
            </a:xfrm>
            <a:custGeom>
              <a:avLst/>
              <a:gdLst/>
              <a:ahLst/>
              <a:cxnLst/>
              <a:rect l="l" t="t" r="r" b="b"/>
              <a:pathLst>
                <a:path w="5837538" h="6709559">
                  <a:moveTo>
                    <a:pt x="553273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404758"/>
                  </a:lnTo>
                  <a:cubicBezTo>
                    <a:pt x="0" y="6573669"/>
                    <a:pt x="135890" y="6709559"/>
                    <a:pt x="304800" y="6709559"/>
                  </a:cubicBezTo>
                  <a:lnTo>
                    <a:pt x="5532738" y="6709559"/>
                  </a:lnTo>
                  <a:cubicBezTo>
                    <a:pt x="5701648" y="6709559"/>
                    <a:pt x="5837538" y="6573669"/>
                    <a:pt x="5837538" y="6404758"/>
                  </a:cubicBezTo>
                  <a:lnTo>
                    <a:pt x="5837538" y="304800"/>
                  </a:lnTo>
                  <a:cubicBezTo>
                    <a:pt x="5837538" y="135890"/>
                    <a:pt x="5701648" y="0"/>
                    <a:pt x="5532738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40869" y="2353147"/>
            <a:ext cx="5572891" cy="2982678"/>
            <a:chOff x="0" y="0"/>
            <a:chExt cx="7430522" cy="397690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7430522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 dirty="0" err="1">
                  <a:solidFill>
                    <a:srgbClr val="222A9B"/>
                  </a:solidFill>
                  <a:latin typeface="HK Grotesk Semi-Bold"/>
                </a:rPr>
                <a:t>Modello</a:t>
              </a:r>
              <a:endParaRPr lang="en-US" sz="6999" dirty="0">
                <a:solidFill>
                  <a:srgbClr val="222A9B"/>
                </a:solidFill>
                <a:latin typeface="HK Grotesk Semi-Bold"/>
              </a:endParaRPr>
            </a:p>
            <a:p>
              <a:pPr>
                <a:lnSpc>
                  <a:spcPts val="8400"/>
                </a:lnSpc>
              </a:pPr>
              <a:r>
                <a:rPr lang="en-US" sz="7000" dirty="0" err="1">
                  <a:solidFill>
                    <a:srgbClr val="222A9B"/>
                  </a:solidFill>
                  <a:latin typeface="HK Grotesk Semi-Bold"/>
                </a:rPr>
                <a:t>concettuale</a:t>
              </a:r>
              <a:endParaRPr lang="en-US" sz="7000" dirty="0">
                <a:solidFill>
                  <a:srgbClr val="222A9B"/>
                </a:solidFill>
                <a:latin typeface="HK Grotesk Semi-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99732"/>
              <a:ext cx="7430522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dirty="0">
                  <a:solidFill>
                    <a:srgbClr val="414042"/>
                  </a:solidFill>
                  <a:latin typeface="HK Grotesk"/>
                </a:rPr>
                <a:t>Le </a:t>
              </a:r>
              <a:r>
                <a:rPr lang="en-US" sz="3200" dirty="0" err="1">
                  <a:solidFill>
                    <a:srgbClr val="414042"/>
                  </a:solidFill>
                  <a:latin typeface="HK Grotesk Bold"/>
                </a:rPr>
                <a:t>caratteristiche</a:t>
              </a:r>
              <a:r>
                <a:rPr lang="en-US" sz="3200" dirty="0">
                  <a:solidFill>
                    <a:srgbClr val="414042"/>
                  </a:solidFill>
                  <a:latin typeface="HK Grotesk"/>
                </a:rPr>
                <a:t> </a:t>
              </a:r>
              <a:r>
                <a:rPr lang="en-US" sz="3200" dirty="0" err="1">
                  <a:solidFill>
                    <a:srgbClr val="414042"/>
                  </a:solidFill>
                  <a:latin typeface="HK Grotesk"/>
                </a:rPr>
                <a:t>peculiari</a:t>
              </a:r>
              <a:r>
                <a:rPr lang="en-US" sz="3200" dirty="0">
                  <a:solidFill>
                    <a:srgbClr val="414042"/>
                  </a:solidFill>
                  <a:latin typeface="HK Grotesk"/>
                </a:rPr>
                <a:t> del </a:t>
              </a:r>
              <a:r>
                <a:rPr lang="en-US" sz="3200" dirty="0" err="1">
                  <a:solidFill>
                    <a:srgbClr val="414042"/>
                  </a:solidFill>
                  <a:latin typeface="HK Grotesk"/>
                </a:rPr>
                <a:t>sistema</a:t>
              </a:r>
              <a:r>
                <a:rPr lang="en-US" sz="3200" dirty="0">
                  <a:solidFill>
                    <a:srgbClr val="414042"/>
                  </a:solidFill>
                  <a:latin typeface="HK Grotesk"/>
                </a:rPr>
                <a:t> </a:t>
              </a:r>
              <a:r>
                <a:rPr lang="en-US" sz="3200" dirty="0" err="1">
                  <a:solidFill>
                    <a:srgbClr val="414042"/>
                  </a:solidFill>
                  <a:latin typeface="HK Grotesk"/>
                </a:rPr>
                <a:t>sono</a:t>
              </a:r>
              <a:r>
                <a:rPr lang="en-US" sz="3200" dirty="0">
                  <a:solidFill>
                    <a:srgbClr val="414042"/>
                  </a:solidFill>
                  <a:latin typeface="HK Grotesk"/>
                </a:rPr>
                <a:t> le </a:t>
              </a:r>
              <a:r>
                <a:rPr lang="en-US" sz="3200" dirty="0" err="1">
                  <a:solidFill>
                    <a:srgbClr val="414042"/>
                  </a:solidFill>
                  <a:latin typeface="HK Grotesk"/>
                </a:rPr>
                <a:t>seguenti</a:t>
              </a:r>
              <a:r>
                <a:rPr lang="en-US" sz="3200" dirty="0">
                  <a:solidFill>
                    <a:srgbClr val="414042"/>
                  </a:solidFill>
                  <a:latin typeface="HK Grotesk"/>
                </a:rPr>
                <a:t>: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700846" y="1763316"/>
            <a:ext cx="7212344" cy="1356435"/>
            <a:chOff x="0" y="0"/>
            <a:chExt cx="9616459" cy="1808581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Code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86442"/>
              <a:ext cx="9616459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Il sistema prevede singole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code infinte 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per ogni centro. Le code seguono una politica di scheduling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FIFO non preemptive. 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Il sistema è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work-conserving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00846" y="3882352"/>
            <a:ext cx="7212344" cy="1748865"/>
            <a:chOff x="0" y="0"/>
            <a:chExt cx="9616459" cy="233182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Arrivi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86442"/>
              <a:ext cx="9616459" cy="2055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Gli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arrivi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 possono avvenire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sia dall’esterno sia da precedenti centri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. Un job può abbandonare il sistema prima del suo servizio oppure uscire dopo essere stato servito.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00846" y="6391914"/>
            <a:ext cx="7212344" cy="1750770"/>
            <a:chOff x="0" y="0"/>
            <a:chExt cx="9616459" cy="233436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Sistema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86442"/>
              <a:ext cx="9616459" cy="2055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I </a:t>
              </a:r>
              <a:r>
                <a:rPr lang="en-US" sz="2200" dirty="0" err="1">
                  <a:solidFill>
                    <a:srgbClr val="414042"/>
                  </a:solidFill>
                  <a:latin typeface="HK Grotesk"/>
                </a:rPr>
                <a:t>centri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 del </a:t>
              </a:r>
              <a:r>
                <a:rPr lang="en-US" sz="2200" dirty="0" err="1">
                  <a:solidFill>
                    <a:srgbClr val="414042"/>
                  </a:solidFill>
                  <a:latin typeface="HK Grotesk"/>
                </a:rPr>
                <a:t>sistema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 </a:t>
              </a:r>
              <a:r>
                <a:rPr lang="en-US" sz="2200" dirty="0" err="1">
                  <a:solidFill>
                    <a:srgbClr val="414042"/>
                  </a:solidFill>
                  <a:latin typeface="HK Grotesk"/>
                </a:rPr>
                <a:t>possono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 </a:t>
              </a:r>
              <a:r>
                <a:rPr lang="en-US" sz="2200" dirty="0" err="1">
                  <a:solidFill>
                    <a:srgbClr val="414042"/>
                  </a:solidFill>
                  <a:latin typeface="HK Grotesk"/>
                </a:rPr>
                <a:t>essere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 a </a:t>
              </a:r>
              <a:r>
                <a:rPr lang="en-US" sz="2200" dirty="0" err="1">
                  <a:solidFill>
                    <a:srgbClr val="414042"/>
                  </a:solidFill>
                  <a:latin typeface="HK Grotesk Bold"/>
                </a:rPr>
                <a:t>singolo</a:t>
              </a:r>
              <a:r>
                <a:rPr lang="en-US" sz="2200" dirty="0">
                  <a:solidFill>
                    <a:srgbClr val="414042"/>
                  </a:solidFill>
                  <a:latin typeface="HK Grotesk Bold"/>
                </a:rPr>
                <a:t> servente o multi-servente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: </a:t>
              </a:r>
              <a:r>
                <a:rPr lang="en-US" sz="2200" dirty="0" err="1">
                  <a:solidFill>
                    <a:srgbClr val="414042"/>
                  </a:solidFill>
                  <a:latin typeface="HK Grotesk"/>
                </a:rPr>
                <a:t>ogni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 servente </a:t>
              </a:r>
              <a:r>
                <a:rPr lang="en-US" sz="2200" dirty="0" err="1">
                  <a:solidFill>
                    <a:srgbClr val="414042"/>
                  </a:solidFill>
                  <a:latin typeface="HK Grotesk"/>
                </a:rPr>
                <a:t>rappresenta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 un </a:t>
              </a:r>
              <a:r>
                <a:rPr lang="en-US" sz="2200" dirty="0" err="1">
                  <a:solidFill>
                    <a:srgbClr val="414042"/>
                  </a:solidFill>
                  <a:latin typeface="HK Grotesk"/>
                </a:rPr>
                <a:t>dipendente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 </a:t>
              </a:r>
              <a:r>
                <a:rPr lang="en-US" sz="2200" dirty="0" err="1">
                  <a:solidFill>
                    <a:srgbClr val="414042"/>
                  </a:solidFill>
                  <a:latin typeface="HK Grotesk"/>
                </a:rPr>
                <a:t>comunale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. I </a:t>
              </a:r>
              <a:r>
                <a:rPr lang="en-US" sz="2200" dirty="0">
                  <a:solidFill>
                    <a:srgbClr val="414042"/>
                  </a:solidFill>
                  <a:latin typeface="HK Grotesk Bold"/>
                </a:rPr>
                <a:t>job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 in </a:t>
              </a:r>
              <a:r>
                <a:rPr lang="en-US" sz="2200" dirty="0" err="1">
                  <a:solidFill>
                    <a:srgbClr val="414042"/>
                  </a:solidFill>
                  <a:latin typeface="HK Grotesk"/>
                </a:rPr>
                <a:t>ingresso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 </a:t>
              </a:r>
              <a:r>
                <a:rPr lang="en-US" sz="2200" dirty="0" err="1">
                  <a:solidFill>
                    <a:srgbClr val="414042"/>
                  </a:solidFill>
                  <a:latin typeface="HK Grotesk Bold"/>
                </a:rPr>
                <a:t>rappresentano</a:t>
              </a:r>
              <a:r>
                <a:rPr lang="en-US" sz="2200" dirty="0">
                  <a:solidFill>
                    <a:srgbClr val="414042"/>
                  </a:solidFill>
                  <a:latin typeface="HK Grotesk Bold"/>
                </a:rPr>
                <a:t> le </a:t>
              </a:r>
              <a:r>
                <a:rPr lang="en-US" sz="2200" dirty="0" err="1">
                  <a:solidFill>
                    <a:srgbClr val="414042"/>
                  </a:solidFill>
                  <a:latin typeface="HK Grotesk Bold"/>
                </a:rPr>
                <a:t>richieste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 </a:t>
              </a:r>
              <a:r>
                <a:rPr lang="en-US" sz="2200" dirty="0" err="1">
                  <a:solidFill>
                    <a:srgbClr val="414042"/>
                  </a:solidFill>
                  <a:latin typeface="HK Grotesk"/>
                </a:rPr>
                <a:t>dei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 </a:t>
              </a:r>
              <a:r>
                <a:rPr lang="en-US" sz="2200" dirty="0" err="1">
                  <a:solidFill>
                    <a:srgbClr val="414042"/>
                  </a:solidFill>
                  <a:latin typeface="HK Grotesk"/>
                </a:rPr>
                <a:t>cittadini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 </a:t>
              </a:r>
              <a:r>
                <a:rPr lang="en-US" sz="2200" dirty="0" err="1">
                  <a:solidFill>
                    <a:srgbClr val="414042"/>
                  </a:solidFill>
                  <a:latin typeface="HK Grotesk"/>
                </a:rPr>
                <a:t>allo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 </a:t>
              </a:r>
              <a:r>
                <a:rPr lang="en-US" sz="2200" dirty="0" err="1">
                  <a:solidFill>
                    <a:srgbClr val="414042"/>
                  </a:solidFill>
                  <a:latin typeface="HK Grotesk"/>
                </a:rPr>
                <a:t>sportello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.</a:t>
              </a:r>
            </a:p>
          </p:txBody>
        </p:sp>
      </p:grpSp>
      <p:sp>
        <p:nvSpPr>
          <p:cNvPr id="16" name="TextBox 6">
            <a:extLst>
              <a:ext uri="{FF2B5EF4-FFF2-40B4-BE49-F238E27FC236}">
                <a16:creationId xmlns:a16="http://schemas.microsoft.com/office/drawing/2014/main" id="{3FCD4398-5690-ED59-ADB6-940BCCEA4C41}"/>
              </a:ext>
            </a:extLst>
          </p:cNvPr>
          <p:cNvSpPr txBox="1"/>
          <p:nvPr/>
        </p:nvSpPr>
        <p:spPr>
          <a:xfrm>
            <a:off x="1040869" y="6059943"/>
            <a:ext cx="6746158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it-IT" sz="2200" dirty="0">
                <a:solidFill>
                  <a:srgbClr val="414042"/>
                </a:solidFill>
                <a:latin typeface="HK Grotesk"/>
              </a:rPr>
              <a:t>Gli </a:t>
            </a:r>
            <a:r>
              <a:rPr lang="it-IT" sz="2200" b="1" dirty="0">
                <a:solidFill>
                  <a:srgbClr val="414042"/>
                </a:solidFill>
                <a:latin typeface="HK Grotesk"/>
              </a:rPr>
              <a:t>eventi</a:t>
            </a:r>
            <a:r>
              <a:rPr lang="it-IT" sz="2200" dirty="0">
                <a:solidFill>
                  <a:srgbClr val="414042"/>
                </a:solidFill>
                <a:latin typeface="HK Grotesk"/>
              </a:rPr>
              <a:t> trattati all’interno del sistema sono: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rgbClr val="414042"/>
                </a:solidFill>
                <a:latin typeface="HK Grotesk"/>
              </a:rPr>
              <a:t>Completamento della richiesta del cittadino (job) presso un operatore dello sportello (servente);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rgbClr val="414042"/>
                </a:solidFill>
                <a:latin typeface="HK Grotesk"/>
              </a:rPr>
              <a:t>Arrivo di un nuovo job all’interno del centro;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rgbClr val="414042"/>
                </a:solidFill>
                <a:latin typeface="HK Grotesk"/>
              </a:rPr>
              <a:t>Abbondono di un job dal centro.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7700" y="0"/>
            <a:ext cx="8950031" cy="10287000"/>
            <a:chOff x="0" y="0"/>
            <a:chExt cx="5837538" cy="67095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37538" cy="6709559"/>
            </a:xfrm>
            <a:custGeom>
              <a:avLst/>
              <a:gdLst/>
              <a:ahLst/>
              <a:cxnLst/>
              <a:rect l="l" t="t" r="r" b="b"/>
              <a:pathLst>
                <a:path w="5837538" h="6709559">
                  <a:moveTo>
                    <a:pt x="553273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404758"/>
                  </a:lnTo>
                  <a:cubicBezTo>
                    <a:pt x="0" y="6573669"/>
                    <a:pt x="135890" y="6709559"/>
                    <a:pt x="304800" y="6709559"/>
                  </a:cubicBezTo>
                  <a:lnTo>
                    <a:pt x="5532738" y="6709559"/>
                  </a:lnTo>
                  <a:cubicBezTo>
                    <a:pt x="5701648" y="6709559"/>
                    <a:pt x="5837538" y="6573669"/>
                    <a:pt x="5837538" y="6404758"/>
                  </a:cubicBezTo>
                  <a:lnTo>
                    <a:pt x="5837538" y="304800"/>
                  </a:lnTo>
                  <a:cubicBezTo>
                    <a:pt x="5837538" y="135890"/>
                    <a:pt x="5701648" y="0"/>
                    <a:pt x="5532738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3652161"/>
            <a:ext cx="5572891" cy="2982678"/>
            <a:chOff x="0" y="0"/>
            <a:chExt cx="7430522" cy="397690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7430522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222A9B"/>
                  </a:solidFill>
                  <a:latin typeface="HK Grotesk Semi-Bold"/>
                </a:rPr>
                <a:t>Modello delle specifiche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99732"/>
              <a:ext cx="7430522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414042"/>
                  </a:solidFill>
                  <a:latin typeface="HK Grotesk"/>
                </a:rPr>
                <a:t>Le </a:t>
              </a:r>
              <a:r>
                <a:rPr lang="en-US" sz="3200">
                  <a:solidFill>
                    <a:srgbClr val="414042"/>
                  </a:solidFill>
                  <a:latin typeface="HK Grotesk Bold"/>
                </a:rPr>
                <a:t>specifiche</a:t>
              </a:r>
              <a:r>
                <a:rPr lang="en-US" sz="3200">
                  <a:solidFill>
                    <a:srgbClr val="414042"/>
                  </a:solidFill>
                  <a:latin typeface="HK Grotesk"/>
                </a:rPr>
                <a:t> del sistema sono le seguenti: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700846" y="1763316"/>
            <a:ext cx="7212344" cy="1356435"/>
            <a:chOff x="0" y="0"/>
            <a:chExt cx="9616459" cy="1808581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Tempi di servizio e di interarrivo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86442"/>
              <a:ext cx="9616459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Le statistiche dei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tempi di servizio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 dei vari sportelli, così come i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tassi di ingresso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 al sistema sono stati recuperati in loco, presso l’ufficio comunale - si veda la documentazione.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00846" y="3882352"/>
            <a:ext cx="7212344" cy="1358340"/>
            <a:chOff x="0" y="0"/>
            <a:chExt cx="9616459" cy="181112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Tempi di servizio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86442"/>
              <a:ext cx="9616459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Distribuzione normale troncata: 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permette l’eliminazione dei valori fuori norma ed improbabili al fine di riflettere al meglio il funzionamento del sistema reale.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00846" y="6391914"/>
            <a:ext cx="7212344" cy="1360245"/>
            <a:chOff x="0" y="0"/>
            <a:chExt cx="9616459" cy="181366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Tempi di arrivo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86442"/>
              <a:ext cx="9616459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Distribuzione esponenziale: 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permette di modellare correttamente gli arrivi casuali ed indipendenti con frequenza costante dei cittadini presso uno sportello.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7700" y="0"/>
            <a:ext cx="8950031" cy="10287000"/>
            <a:chOff x="0" y="0"/>
            <a:chExt cx="5837538" cy="67095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37538" cy="6709559"/>
            </a:xfrm>
            <a:custGeom>
              <a:avLst/>
              <a:gdLst/>
              <a:ahLst/>
              <a:cxnLst/>
              <a:rect l="l" t="t" r="r" b="b"/>
              <a:pathLst>
                <a:path w="5837538" h="6709559">
                  <a:moveTo>
                    <a:pt x="553273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404758"/>
                  </a:lnTo>
                  <a:cubicBezTo>
                    <a:pt x="0" y="6573669"/>
                    <a:pt x="135890" y="6709559"/>
                    <a:pt x="304800" y="6709559"/>
                  </a:cubicBezTo>
                  <a:lnTo>
                    <a:pt x="5532738" y="6709559"/>
                  </a:lnTo>
                  <a:cubicBezTo>
                    <a:pt x="5701648" y="6709559"/>
                    <a:pt x="5837538" y="6573669"/>
                    <a:pt x="5837538" y="6404758"/>
                  </a:cubicBezTo>
                  <a:lnTo>
                    <a:pt x="5837538" y="304800"/>
                  </a:lnTo>
                  <a:cubicBezTo>
                    <a:pt x="5837538" y="135890"/>
                    <a:pt x="5701648" y="0"/>
                    <a:pt x="5532738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652161"/>
            <a:ext cx="5572891" cy="2982678"/>
            <a:chOff x="0" y="0"/>
            <a:chExt cx="7430522" cy="3976904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7430522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222A9B"/>
                  </a:solidFill>
                  <a:latin typeface="HK Grotesk Semi-Bold"/>
                </a:rPr>
                <a:t>Modello delle specifiche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99732"/>
              <a:ext cx="7430522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414042"/>
                  </a:solidFill>
                  <a:latin typeface="HK Grotesk"/>
                </a:rPr>
                <a:t>Le </a:t>
              </a:r>
              <a:r>
                <a:rPr lang="en-US" sz="3200">
                  <a:solidFill>
                    <a:srgbClr val="414042"/>
                  </a:solidFill>
                  <a:latin typeface="HK Grotesk Bold"/>
                </a:rPr>
                <a:t>specifiche</a:t>
              </a:r>
              <a:r>
                <a:rPr lang="en-US" sz="3200">
                  <a:solidFill>
                    <a:srgbClr val="414042"/>
                  </a:solidFill>
                  <a:latin typeface="HK Grotesk"/>
                </a:rPr>
                <a:t> del sistema sono le seguenti: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53600" y="2033864"/>
            <a:ext cx="7212344" cy="1356435"/>
            <a:chOff x="0" y="0"/>
            <a:chExt cx="9616459" cy="1808581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Probabilità di routing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86442"/>
              <a:ext cx="9616459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Le probabilità di routing tra un centro ed un altro e le probabilità di uscita dal sistema dopo essere stati serviti, sono determinate dalla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matrice di routing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53600" y="4152900"/>
            <a:ext cx="7212344" cy="1358340"/>
            <a:chOff x="0" y="0"/>
            <a:chExt cx="9616459" cy="181112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Costi e profitti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86442"/>
              <a:ext cx="9616459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Nel caso di studio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non vengono presi in considerazione possibili costi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 di mantenimento; per il profitto si intende il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soddisfacimento 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del cittadino.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7700" y="0"/>
            <a:ext cx="8950031" cy="10287000"/>
            <a:chOff x="0" y="0"/>
            <a:chExt cx="5837538" cy="67095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37538" cy="6709559"/>
            </a:xfrm>
            <a:custGeom>
              <a:avLst/>
              <a:gdLst/>
              <a:ahLst/>
              <a:cxnLst/>
              <a:rect l="l" t="t" r="r" b="b"/>
              <a:pathLst>
                <a:path w="5837538" h="6709559">
                  <a:moveTo>
                    <a:pt x="553273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404758"/>
                  </a:lnTo>
                  <a:cubicBezTo>
                    <a:pt x="0" y="6573669"/>
                    <a:pt x="135890" y="6709559"/>
                    <a:pt x="304800" y="6709559"/>
                  </a:cubicBezTo>
                  <a:lnTo>
                    <a:pt x="5532738" y="6709559"/>
                  </a:lnTo>
                  <a:cubicBezTo>
                    <a:pt x="5701648" y="6709559"/>
                    <a:pt x="5837538" y="6573669"/>
                    <a:pt x="5837538" y="6404758"/>
                  </a:cubicBezTo>
                  <a:lnTo>
                    <a:pt x="5837538" y="304800"/>
                  </a:lnTo>
                  <a:cubicBezTo>
                    <a:pt x="5837538" y="135890"/>
                    <a:pt x="5701648" y="0"/>
                    <a:pt x="5532738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3652161"/>
            <a:ext cx="6291132" cy="2982678"/>
            <a:chOff x="0" y="0"/>
            <a:chExt cx="8388177" cy="397690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8388177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222A9B"/>
                  </a:solidFill>
                  <a:latin typeface="HK Grotesk Semi-Bold"/>
                </a:rPr>
                <a:t>Modello </a:t>
              </a:r>
            </a:p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222A9B"/>
                  </a:solidFill>
                  <a:latin typeface="HK Grotesk Semi-Bold"/>
                </a:rPr>
                <a:t>computazionale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99732"/>
              <a:ext cx="8388177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414042"/>
                  </a:solidFill>
                  <a:latin typeface="HK Grotesk"/>
                </a:rPr>
                <a:t>Il modello </a:t>
              </a:r>
              <a:r>
                <a:rPr lang="en-US" sz="3200">
                  <a:solidFill>
                    <a:srgbClr val="414042"/>
                  </a:solidFill>
                  <a:latin typeface="HK Grotesk Bold"/>
                </a:rPr>
                <a:t>computazionale</a:t>
              </a:r>
              <a:r>
                <a:rPr lang="en-US" sz="3200">
                  <a:solidFill>
                    <a:srgbClr val="414042"/>
                  </a:solidFill>
                  <a:latin typeface="HK Grotesk"/>
                </a:rPr>
                <a:t> ha le seguenti caratteristiche: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700846" y="1763316"/>
            <a:ext cx="7212344" cy="1356435"/>
            <a:chOff x="0" y="0"/>
            <a:chExt cx="9616459" cy="1808581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Linguaggio ad oggetti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86442"/>
              <a:ext cx="9616459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Linguaggio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Java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: la scelta deriva dal fatto che un ambiente come un sistema a code può essere meglio rappresentato da una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programmazione ad oggetti.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00846" y="3882352"/>
            <a:ext cx="7212344" cy="1358340"/>
            <a:chOff x="0" y="0"/>
            <a:chExt cx="9616459" cy="181112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Clock di sistema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86442"/>
              <a:ext cx="9616459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Classe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Time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 per ogni istanza di Node: mantiene informazioni riguardanti il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tempo corrente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 ed il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tempo dell’evento successivo.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00846" y="6391914"/>
            <a:ext cx="7212344" cy="1360245"/>
            <a:chOff x="0" y="0"/>
            <a:chExt cx="9616459" cy="181366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Statistiche del servente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86442"/>
              <a:ext cx="9616459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Classe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Sum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 per ogni servente del nodo: mantiene informazioni su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quanti job sono stati serviti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 dal servente e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per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quanto tempo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 ha effettuato servizio.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7700" y="0"/>
            <a:ext cx="8950031" cy="10287000"/>
            <a:chOff x="0" y="0"/>
            <a:chExt cx="5837538" cy="67095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37538" cy="6709559"/>
            </a:xfrm>
            <a:custGeom>
              <a:avLst/>
              <a:gdLst/>
              <a:ahLst/>
              <a:cxnLst/>
              <a:rect l="l" t="t" r="r" b="b"/>
              <a:pathLst>
                <a:path w="5837538" h="6709559">
                  <a:moveTo>
                    <a:pt x="553273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404758"/>
                  </a:lnTo>
                  <a:cubicBezTo>
                    <a:pt x="0" y="6573669"/>
                    <a:pt x="135890" y="6709559"/>
                    <a:pt x="304800" y="6709559"/>
                  </a:cubicBezTo>
                  <a:lnTo>
                    <a:pt x="5532738" y="6709559"/>
                  </a:lnTo>
                  <a:cubicBezTo>
                    <a:pt x="5701648" y="6709559"/>
                    <a:pt x="5837538" y="6573669"/>
                    <a:pt x="5837538" y="6404758"/>
                  </a:cubicBezTo>
                  <a:lnTo>
                    <a:pt x="5837538" y="304800"/>
                  </a:lnTo>
                  <a:cubicBezTo>
                    <a:pt x="5837538" y="135890"/>
                    <a:pt x="5701648" y="0"/>
                    <a:pt x="5532738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08218" y="7396839"/>
            <a:ext cx="6889819" cy="2199149"/>
          </a:xfrm>
          <a:custGeom>
            <a:avLst/>
            <a:gdLst/>
            <a:ahLst/>
            <a:cxnLst/>
            <a:rect l="l" t="t" r="r" b="b"/>
            <a:pathLst>
              <a:path w="6889819" h="2199149">
                <a:moveTo>
                  <a:pt x="0" y="0"/>
                </a:moveTo>
                <a:lnTo>
                  <a:pt x="6889820" y="0"/>
                </a:lnTo>
                <a:lnTo>
                  <a:pt x="6889820" y="2199149"/>
                </a:lnTo>
                <a:lnTo>
                  <a:pt x="0" y="2199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5" name="Group 5"/>
          <p:cNvGrpSpPr/>
          <p:nvPr/>
        </p:nvGrpSpPr>
        <p:grpSpPr>
          <a:xfrm>
            <a:off x="1028700" y="3652161"/>
            <a:ext cx="6291132" cy="2982678"/>
            <a:chOff x="0" y="0"/>
            <a:chExt cx="8388177" cy="3976904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8388177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222A9B"/>
                  </a:solidFill>
                  <a:latin typeface="HK Grotesk Semi-Bold"/>
                </a:rPr>
                <a:t>Modello </a:t>
              </a:r>
            </a:p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222A9B"/>
                  </a:solidFill>
                  <a:latin typeface="HK Grotesk Semi-Bold"/>
                </a:rPr>
                <a:t>computazionale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99732"/>
              <a:ext cx="8388177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414042"/>
                  </a:solidFill>
                  <a:latin typeface="HK Grotesk"/>
                </a:rPr>
                <a:t>Il modello </a:t>
              </a:r>
              <a:r>
                <a:rPr lang="en-US" sz="3200">
                  <a:solidFill>
                    <a:srgbClr val="414042"/>
                  </a:solidFill>
                  <a:latin typeface="HK Grotesk Bold"/>
                </a:rPr>
                <a:t>computazionale</a:t>
              </a:r>
              <a:r>
                <a:rPr lang="en-US" sz="3200">
                  <a:solidFill>
                    <a:srgbClr val="414042"/>
                  </a:solidFill>
                  <a:latin typeface="HK Grotesk"/>
                </a:rPr>
                <a:t> ha le seguenti caratteristiche: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46956" y="1036521"/>
            <a:ext cx="7212344" cy="1356435"/>
            <a:chOff x="0" y="0"/>
            <a:chExt cx="9616459" cy="1808581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Gestione degli eventi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86442"/>
              <a:ext cx="9616459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Classe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EventList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: mantiene le informazioni degli eventi del centro. Si diversifica per i nodi che prevedono ingressi dall’esterno e per quelli che non lo prevedono.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46956" y="3155557"/>
            <a:ext cx="7212344" cy="1748865"/>
            <a:chOff x="0" y="0"/>
            <a:chExt cx="9616459" cy="233182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Estrazione del prossimo evento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86442"/>
              <a:ext cx="9616459" cy="2055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All’interno di EventList: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metodo NextEvent()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 che permette il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recupero dell’evento più imminente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, mediante la ricerca all’interno dell’array EventList dello specifico centro chiamante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46956" y="5665118"/>
            <a:ext cx="7212344" cy="969720"/>
            <a:chOff x="0" y="0"/>
            <a:chExt cx="9616459" cy="129296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Gestore del sistema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86442"/>
              <a:ext cx="9616459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Classe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EventHandler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 mantiene lo stato interno del sistema: viene istanziata come classe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Singleton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. 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7700" y="0"/>
            <a:ext cx="8950031" cy="10287000"/>
            <a:chOff x="0" y="0"/>
            <a:chExt cx="5837538" cy="67095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37538" cy="6709559"/>
            </a:xfrm>
            <a:custGeom>
              <a:avLst/>
              <a:gdLst/>
              <a:ahLst/>
              <a:cxnLst/>
              <a:rect l="l" t="t" r="r" b="b"/>
              <a:pathLst>
                <a:path w="5837538" h="6709559">
                  <a:moveTo>
                    <a:pt x="553273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404758"/>
                  </a:lnTo>
                  <a:cubicBezTo>
                    <a:pt x="0" y="6573669"/>
                    <a:pt x="135890" y="6709559"/>
                    <a:pt x="304800" y="6709559"/>
                  </a:cubicBezTo>
                  <a:lnTo>
                    <a:pt x="5532738" y="6709559"/>
                  </a:lnTo>
                  <a:cubicBezTo>
                    <a:pt x="5701648" y="6709559"/>
                    <a:pt x="5837538" y="6573669"/>
                    <a:pt x="5837538" y="6404758"/>
                  </a:cubicBezTo>
                  <a:lnTo>
                    <a:pt x="5837538" y="304800"/>
                  </a:lnTo>
                  <a:cubicBezTo>
                    <a:pt x="5837538" y="135890"/>
                    <a:pt x="5701648" y="0"/>
                    <a:pt x="5532738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3652161"/>
            <a:ext cx="6291132" cy="2982678"/>
            <a:chOff x="0" y="0"/>
            <a:chExt cx="8388177" cy="397690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8388177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222A9B"/>
                  </a:solidFill>
                  <a:latin typeface="HK Grotesk Semi-Bold"/>
                </a:rPr>
                <a:t>Modello </a:t>
              </a:r>
            </a:p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222A9B"/>
                  </a:solidFill>
                  <a:latin typeface="HK Grotesk Semi-Bold"/>
                </a:rPr>
                <a:t>computazionale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99732"/>
              <a:ext cx="8388177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414042"/>
                  </a:solidFill>
                  <a:latin typeface="HK Grotesk"/>
                </a:rPr>
                <a:t>Il modello </a:t>
              </a:r>
              <a:r>
                <a:rPr lang="en-US" sz="3200">
                  <a:solidFill>
                    <a:srgbClr val="414042"/>
                  </a:solidFill>
                  <a:latin typeface="HK Grotesk Bold"/>
                </a:rPr>
                <a:t>computazionale</a:t>
              </a:r>
              <a:r>
                <a:rPr lang="en-US" sz="3200">
                  <a:solidFill>
                    <a:srgbClr val="414042"/>
                  </a:solidFill>
                  <a:latin typeface="HK Grotesk"/>
                </a:rPr>
                <a:t> ha le seguenti caratteristiche: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700846" y="1763316"/>
            <a:ext cx="7212344" cy="1356435"/>
            <a:chOff x="0" y="0"/>
            <a:chExt cx="9616459" cy="1808581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Nodi del sistema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86442"/>
              <a:ext cx="9616459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Tutti i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nodi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 del sistema sono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un’istanza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 di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quattro possibili tipologie di classi 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Java chiamate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Node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, dove ognuna descrive una determinata tipologia di sportello comunale.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00846" y="3882352"/>
            <a:ext cx="7212344" cy="1748865"/>
            <a:chOff x="0" y="0"/>
            <a:chExt cx="9616459" cy="233182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Gestione della generazione dei numeri randomici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86442"/>
              <a:ext cx="9616459" cy="2055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La classe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RandomFunction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 viene utilizzata per configurare i tempi di interarrivo e di servizio dei vari centri. Anche questa classe viene istanziata come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Singleton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. Al suo interno è presente il generatore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Rngs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700846" y="6334764"/>
            <a:ext cx="721234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1692" y="0"/>
            <a:ext cx="9495692" cy="10287000"/>
            <a:chOff x="0" y="0"/>
            <a:chExt cx="6193439" cy="67095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93439" cy="6709559"/>
            </a:xfrm>
            <a:custGeom>
              <a:avLst/>
              <a:gdLst/>
              <a:ahLst/>
              <a:cxnLst/>
              <a:rect l="l" t="t" r="r" b="b"/>
              <a:pathLst>
                <a:path w="6193439" h="6709559">
                  <a:moveTo>
                    <a:pt x="588863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404758"/>
                  </a:lnTo>
                  <a:cubicBezTo>
                    <a:pt x="0" y="6573669"/>
                    <a:pt x="135890" y="6709559"/>
                    <a:pt x="304800" y="6709559"/>
                  </a:cubicBezTo>
                  <a:lnTo>
                    <a:pt x="5888639" y="6709559"/>
                  </a:lnTo>
                  <a:cubicBezTo>
                    <a:pt x="6057548" y="6709559"/>
                    <a:pt x="6193439" y="6573669"/>
                    <a:pt x="6193439" y="6404758"/>
                  </a:cubicBezTo>
                  <a:lnTo>
                    <a:pt x="6193439" y="304800"/>
                  </a:lnTo>
                  <a:cubicBezTo>
                    <a:pt x="6193439" y="135890"/>
                    <a:pt x="6057548" y="0"/>
                    <a:pt x="5888639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>
            <a:off x="9747567" y="1380251"/>
            <a:ext cx="8051256" cy="3541755"/>
          </a:xfrm>
          <a:custGeom>
            <a:avLst/>
            <a:gdLst/>
            <a:ahLst/>
            <a:cxnLst/>
            <a:rect l="l" t="t" r="r" b="b"/>
            <a:pathLst>
              <a:path w="8051256" h="3541755">
                <a:moveTo>
                  <a:pt x="0" y="0"/>
                </a:moveTo>
                <a:lnTo>
                  <a:pt x="8051256" y="0"/>
                </a:lnTo>
                <a:lnTo>
                  <a:pt x="8051256" y="3541755"/>
                </a:lnTo>
                <a:lnTo>
                  <a:pt x="0" y="3541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9663219" y="5244722"/>
            <a:ext cx="8135605" cy="3611366"/>
          </a:xfrm>
          <a:custGeom>
            <a:avLst/>
            <a:gdLst/>
            <a:ahLst/>
            <a:cxnLst/>
            <a:rect l="l" t="t" r="r" b="b"/>
            <a:pathLst>
              <a:path w="8135605" h="3611366">
                <a:moveTo>
                  <a:pt x="0" y="0"/>
                </a:moveTo>
                <a:lnTo>
                  <a:pt x="8135604" y="0"/>
                </a:lnTo>
                <a:lnTo>
                  <a:pt x="8135604" y="3611366"/>
                </a:lnTo>
                <a:lnTo>
                  <a:pt x="0" y="3611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489869" y="3549876"/>
            <a:ext cx="5812570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0" lvl="1" indent="-237490">
              <a:lnSpc>
                <a:spcPts val="3079"/>
              </a:lnSpc>
              <a:buFont typeface="Arial"/>
              <a:buChar char="•"/>
            </a:pPr>
            <a:r>
              <a:rPr lang="en-US" sz="2200">
                <a:solidFill>
                  <a:srgbClr val="414042"/>
                </a:solidFill>
                <a:latin typeface="HK Grotesk Bold"/>
              </a:rPr>
              <a:t>L’obiettivo</a:t>
            </a:r>
            <a:r>
              <a:rPr lang="en-US" sz="2200">
                <a:solidFill>
                  <a:srgbClr val="414042"/>
                </a:solidFill>
                <a:latin typeface="HK Grotesk"/>
              </a:rPr>
              <a:t> è controllare che i </a:t>
            </a:r>
            <a:r>
              <a:rPr lang="en-US" sz="2200">
                <a:solidFill>
                  <a:srgbClr val="414042"/>
                </a:solidFill>
                <a:latin typeface="HK Grotesk Bold"/>
              </a:rPr>
              <a:t>risultati</a:t>
            </a:r>
            <a:r>
              <a:rPr lang="en-US" sz="2200">
                <a:solidFill>
                  <a:srgbClr val="414042"/>
                </a:solidFill>
                <a:latin typeface="HK Grotesk"/>
              </a:rPr>
              <a:t> delle simulazioni siano </a:t>
            </a:r>
            <a:r>
              <a:rPr lang="en-US" sz="2200">
                <a:solidFill>
                  <a:srgbClr val="414042"/>
                </a:solidFill>
                <a:latin typeface="HK Grotesk Bold"/>
              </a:rPr>
              <a:t>coerenti</a:t>
            </a:r>
            <a:r>
              <a:rPr lang="en-US" sz="2200">
                <a:solidFill>
                  <a:srgbClr val="414042"/>
                </a:solidFill>
                <a:latin typeface="HK Grotesk"/>
              </a:rPr>
              <a:t> e confrontarli con i valori teorici.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9869" y="5095875"/>
            <a:ext cx="5812570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0" lvl="1" indent="-237490">
              <a:lnSpc>
                <a:spcPts val="3079"/>
              </a:lnSpc>
              <a:buFont typeface="Arial"/>
              <a:buChar char="•"/>
            </a:pPr>
            <a:r>
              <a:rPr lang="en-US" sz="2200">
                <a:solidFill>
                  <a:srgbClr val="414042"/>
                </a:solidFill>
                <a:latin typeface="HK Grotesk"/>
              </a:rPr>
              <a:t>Ricavati </a:t>
            </a:r>
            <a:r>
              <a:rPr lang="en-US" sz="2200">
                <a:solidFill>
                  <a:srgbClr val="414042"/>
                </a:solidFill>
                <a:latin typeface="HK Grotesk Bold"/>
              </a:rPr>
              <a:t>simulando</a:t>
            </a:r>
            <a:r>
              <a:rPr lang="en-US" sz="2200">
                <a:solidFill>
                  <a:srgbClr val="414042"/>
                </a:solidFill>
                <a:latin typeface="HK Grotesk"/>
              </a:rPr>
              <a:t> il comportamento del sistema con tempi di servizio </a:t>
            </a:r>
            <a:r>
              <a:rPr lang="en-US" sz="2200">
                <a:solidFill>
                  <a:srgbClr val="414042"/>
                </a:solidFill>
                <a:latin typeface="HK Grotesk Bold"/>
              </a:rPr>
              <a:t>esponenziali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9869" y="6249670"/>
            <a:ext cx="5812570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HK Grotesk"/>
              </a:rPr>
              <a:t>Ottenuti dalla simulazione ad </a:t>
            </a:r>
            <a:r>
              <a:rPr lang="en-US" sz="2199">
                <a:solidFill>
                  <a:srgbClr val="414042"/>
                </a:solidFill>
                <a:latin typeface="HK Grotesk Bold"/>
              </a:rPr>
              <a:t>orizzonte</a:t>
            </a:r>
            <a:r>
              <a:rPr lang="en-US" sz="2199">
                <a:solidFill>
                  <a:srgbClr val="414042"/>
                </a:solidFill>
                <a:latin typeface="HK Grotesk"/>
              </a:rPr>
              <a:t> </a:t>
            </a:r>
            <a:r>
              <a:rPr lang="en-US" sz="2199">
                <a:solidFill>
                  <a:srgbClr val="414042"/>
                </a:solidFill>
                <a:latin typeface="HK Grotesk Bold"/>
              </a:rPr>
              <a:t>infinito</a:t>
            </a:r>
            <a:r>
              <a:rPr lang="en-US" sz="2199">
                <a:solidFill>
                  <a:srgbClr val="414042"/>
                </a:solidFill>
                <a:latin typeface="HK Grotesk"/>
              </a:rPr>
              <a:t> mediante il metodo di </a:t>
            </a:r>
            <a:r>
              <a:rPr lang="en-US" sz="2199">
                <a:solidFill>
                  <a:srgbClr val="414042"/>
                </a:solidFill>
                <a:latin typeface="HK Grotesk Bold"/>
              </a:rPr>
              <a:t>batch</a:t>
            </a:r>
            <a:r>
              <a:rPr lang="en-US" sz="2199">
                <a:solidFill>
                  <a:srgbClr val="414042"/>
                </a:solidFill>
                <a:latin typeface="HK Grotesk"/>
              </a:rPr>
              <a:t> </a:t>
            </a:r>
            <a:r>
              <a:rPr lang="en-US" sz="2199">
                <a:solidFill>
                  <a:srgbClr val="414042"/>
                </a:solidFill>
                <a:latin typeface="HK Grotesk Bold"/>
              </a:rPr>
              <a:t>mean </a:t>
            </a:r>
            <a:r>
              <a:rPr lang="en-US" sz="2199">
                <a:solidFill>
                  <a:srgbClr val="414042"/>
                </a:solidFill>
                <a:latin typeface="HK Grotesk"/>
              </a:rPr>
              <a:t>con l’ausilio di Estimate.java e Acs.java.</a:t>
            </a:r>
          </a:p>
          <a:p>
            <a:pPr marL="949959" lvl="2" indent="-316653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414042"/>
                </a:solidFill>
                <a:latin typeface="HK Grotesk Bold"/>
              </a:rPr>
              <a:t>Centralino: b = 2048 k = 50;</a:t>
            </a:r>
          </a:p>
          <a:p>
            <a:pPr marL="949960" lvl="2" indent="-316653">
              <a:lnSpc>
                <a:spcPts val="3079"/>
              </a:lnSpc>
              <a:buFont typeface="Arial"/>
              <a:buChar char="⚬"/>
            </a:pPr>
            <a:r>
              <a:rPr lang="en-US" sz="2200">
                <a:solidFill>
                  <a:srgbClr val="414042"/>
                </a:solidFill>
                <a:latin typeface="HK Grotesk Bold"/>
              </a:rPr>
              <a:t>Altri centri: b = 200 k = 50.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9869" y="1941036"/>
            <a:ext cx="5812570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222A9B"/>
                </a:solidFill>
                <a:latin typeface="HK Grotesk Semi-Bold"/>
              </a:rPr>
              <a:t>Verifica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9869" y="8272035"/>
            <a:ext cx="5812570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HK Grotesk"/>
              </a:rPr>
              <a:t>Seed 12345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1692" y="0"/>
            <a:ext cx="9495692" cy="10287000"/>
            <a:chOff x="0" y="0"/>
            <a:chExt cx="6193439" cy="67095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93439" cy="6709559"/>
            </a:xfrm>
            <a:custGeom>
              <a:avLst/>
              <a:gdLst/>
              <a:ahLst/>
              <a:cxnLst/>
              <a:rect l="l" t="t" r="r" b="b"/>
              <a:pathLst>
                <a:path w="6193439" h="6709559">
                  <a:moveTo>
                    <a:pt x="588863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404758"/>
                  </a:lnTo>
                  <a:cubicBezTo>
                    <a:pt x="0" y="6573669"/>
                    <a:pt x="135890" y="6709559"/>
                    <a:pt x="304800" y="6709559"/>
                  </a:cubicBezTo>
                  <a:lnTo>
                    <a:pt x="5888639" y="6709559"/>
                  </a:lnTo>
                  <a:cubicBezTo>
                    <a:pt x="6057548" y="6709559"/>
                    <a:pt x="6193439" y="6573669"/>
                    <a:pt x="6193439" y="6404758"/>
                  </a:cubicBezTo>
                  <a:lnTo>
                    <a:pt x="6193439" y="304800"/>
                  </a:lnTo>
                  <a:cubicBezTo>
                    <a:pt x="6193439" y="135890"/>
                    <a:pt x="6057548" y="0"/>
                    <a:pt x="5888639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>
            <a:off x="10078062" y="1784981"/>
            <a:ext cx="7181238" cy="1182060"/>
          </a:xfrm>
          <a:custGeom>
            <a:avLst/>
            <a:gdLst/>
            <a:ahLst/>
            <a:cxnLst/>
            <a:rect l="l" t="t" r="r" b="b"/>
            <a:pathLst>
              <a:path w="7181238" h="1182060">
                <a:moveTo>
                  <a:pt x="0" y="0"/>
                </a:moveTo>
                <a:lnTo>
                  <a:pt x="7181238" y="0"/>
                </a:lnTo>
                <a:lnTo>
                  <a:pt x="7181238" y="1182060"/>
                </a:lnTo>
                <a:lnTo>
                  <a:pt x="0" y="1182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0450110" y="3086804"/>
            <a:ext cx="6662560" cy="3528203"/>
          </a:xfrm>
          <a:custGeom>
            <a:avLst/>
            <a:gdLst/>
            <a:ahLst/>
            <a:cxnLst/>
            <a:rect l="l" t="t" r="r" b="b"/>
            <a:pathLst>
              <a:path w="6662560" h="3528203">
                <a:moveTo>
                  <a:pt x="0" y="0"/>
                </a:moveTo>
                <a:lnTo>
                  <a:pt x="6662560" y="0"/>
                </a:lnTo>
                <a:lnTo>
                  <a:pt x="6662560" y="3528202"/>
                </a:lnTo>
                <a:lnTo>
                  <a:pt x="0" y="3528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0378046" y="6718866"/>
            <a:ext cx="6639893" cy="3027010"/>
          </a:xfrm>
          <a:custGeom>
            <a:avLst/>
            <a:gdLst/>
            <a:ahLst/>
            <a:cxnLst/>
            <a:rect l="l" t="t" r="r" b="b"/>
            <a:pathLst>
              <a:path w="6639893" h="3027010">
                <a:moveTo>
                  <a:pt x="0" y="0"/>
                </a:moveTo>
                <a:lnTo>
                  <a:pt x="6639893" y="0"/>
                </a:lnTo>
                <a:lnTo>
                  <a:pt x="6639893" y="3027010"/>
                </a:lnTo>
                <a:lnTo>
                  <a:pt x="0" y="3027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1489869" y="3549876"/>
            <a:ext cx="5812570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0" lvl="1" indent="-237490">
              <a:lnSpc>
                <a:spcPts val="3079"/>
              </a:lnSpc>
              <a:buFont typeface="Arial"/>
              <a:buChar char="•"/>
            </a:pPr>
            <a:r>
              <a:rPr lang="en-US" sz="2200">
                <a:solidFill>
                  <a:srgbClr val="414042"/>
                </a:solidFill>
                <a:latin typeface="HK Grotesk"/>
              </a:rPr>
              <a:t>Condotta mediante l’analisi del </a:t>
            </a:r>
            <a:r>
              <a:rPr lang="en-US" sz="2200">
                <a:solidFill>
                  <a:srgbClr val="414042"/>
                </a:solidFill>
                <a:latin typeface="HK Grotesk Bold"/>
              </a:rPr>
              <a:t>comportamento</a:t>
            </a:r>
            <a:r>
              <a:rPr lang="en-US" sz="2200">
                <a:solidFill>
                  <a:srgbClr val="414042"/>
                </a:solidFill>
                <a:latin typeface="HK Grotesk"/>
              </a:rPr>
              <a:t> del sistema al </a:t>
            </a:r>
            <a:r>
              <a:rPr lang="en-US" sz="2200">
                <a:solidFill>
                  <a:srgbClr val="414042"/>
                </a:solidFill>
                <a:latin typeface="HK Grotesk Bold"/>
              </a:rPr>
              <a:t>variare</a:t>
            </a:r>
            <a:r>
              <a:rPr lang="en-US" sz="2200">
                <a:solidFill>
                  <a:srgbClr val="414042"/>
                </a:solidFill>
                <a:latin typeface="HK Grotesk"/>
              </a:rPr>
              <a:t> di alcuni </a:t>
            </a:r>
            <a:r>
              <a:rPr lang="en-US" sz="2200">
                <a:solidFill>
                  <a:srgbClr val="414042"/>
                </a:solidFill>
                <a:latin typeface="HK Grotesk Bold"/>
              </a:rPr>
              <a:t>parametri</a:t>
            </a:r>
            <a:r>
              <a:rPr lang="en-US" sz="2200">
                <a:solidFill>
                  <a:srgbClr val="414042"/>
                </a:solidFill>
                <a:latin typeface="HK Grotesk"/>
              </a:rPr>
              <a:t>, tale da verificare la corretta reazione dello stesso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9869" y="5395507"/>
            <a:ext cx="5812570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HK Grotesk"/>
              </a:rPr>
              <a:t>Aumentare e diminuire il </a:t>
            </a:r>
            <a:r>
              <a:rPr lang="en-US" sz="2199">
                <a:solidFill>
                  <a:srgbClr val="414042"/>
                </a:solidFill>
                <a:latin typeface="HK Grotesk Bold"/>
              </a:rPr>
              <a:t>tempo di servizio E(S);</a:t>
            </a:r>
          </a:p>
          <a:p>
            <a:pPr marL="474980" lvl="1" indent="-237490">
              <a:lnSpc>
                <a:spcPts val="3079"/>
              </a:lnSpc>
              <a:buFont typeface="Arial"/>
              <a:buChar char="•"/>
            </a:pPr>
            <a:r>
              <a:rPr lang="en-US" sz="2200">
                <a:solidFill>
                  <a:srgbClr val="414042"/>
                </a:solidFill>
                <a:latin typeface="HK Grotesk"/>
              </a:rPr>
              <a:t>Aumentare o diminuire il </a:t>
            </a:r>
            <a:r>
              <a:rPr lang="en-US" sz="2200">
                <a:solidFill>
                  <a:srgbClr val="414042"/>
                </a:solidFill>
                <a:latin typeface="HK Grotesk Bold"/>
              </a:rPr>
              <a:t>tasso di arrivo al Centralino.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9869" y="7244627"/>
            <a:ext cx="5812570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HK Grotesk"/>
              </a:rPr>
              <a:t>Ottenuti dalla simulazione ad </a:t>
            </a:r>
            <a:r>
              <a:rPr lang="en-US" sz="2199">
                <a:solidFill>
                  <a:srgbClr val="414042"/>
                </a:solidFill>
                <a:latin typeface="HK Grotesk Bold"/>
              </a:rPr>
              <a:t>orizzonte</a:t>
            </a:r>
            <a:r>
              <a:rPr lang="en-US" sz="2199">
                <a:solidFill>
                  <a:srgbClr val="414042"/>
                </a:solidFill>
                <a:latin typeface="HK Grotesk"/>
              </a:rPr>
              <a:t> </a:t>
            </a:r>
            <a:r>
              <a:rPr lang="en-US" sz="2199">
                <a:solidFill>
                  <a:srgbClr val="414042"/>
                </a:solidFill>
                <a:latin typeface="HK Grotesk Bold"/>
              </a:rPr>
              <a:t>finito</a:t>
            </a:r>
            <a:r>
              <a:rPr lang="en-US" sz="2199">
                <a:solidFill>
                  <a:srgbClr val="414042"/>
                </a:solidFill>
                <a:latin typeface="HK Grotesk"/>
              </a:rPr>
              <a:t> mediante Replicazione per il calcolo delle medie.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9869" y="1941036"/>
            <a:ext cx="5812570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222A9B"/>
                </a:solidFill>
                <a:latin typeface="HK Grotesk Semi-Bold"/>
              </a:rPr>
              <a:t>Validazione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7700" y="0"/>
            <a:ext cx="8950031" cy="10287000"/>
            <a:chOff x="0" y="0"/>
            <a:chExt cx="5837538" cy="67095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37538" cy="6709559"/>
            </a:xfrm>
            <a:custGeom>
              <a:avLst/>
              <a:gdLst/>
              <a:ahLst/>
              <a:cxnLst/>
              <a:rect l="l" t="t" r="r" b="b"/>
              <a:pathLst>
                <a:path w="5837538" h="6709559">
                  <a:moveTo>
                    <a:pt x="553273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404758"/>
                  </a:lnTo>
                  <a:cubicBezTo>
                    <a:pt x="0" y="6573669"/>
                    <a:pt x="135890" y="6709559"/>
                    <a:pt x="304800" y="6709559"/>
                  </a:cubicBezTo>
                  <a:lnTo>
                    <a:pt x="5532738" y="6709559"/>
                  </a:lnTo>
                  <a:cubicBezTo>
                    <a:pt x="5701648" y="6709559"/>
                    <a:pt x="5837538" y="6573669"/>
                    <a:pt x="5837538" y="6404758"/>
                  </a:cubicBezTo>
                  <a:lnTo>
                    <a:pt x="5837538" y="304800"/>
                  </a:lnTo>
                  <a:cubicBezTo>
                    <a:pt x="5837538" y="135890"/>
                    <a:pt x="5701648" y="0"/>
                    <a:pt x="5532738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813652" y="7164912"/>
            <a:ext cx="5281231" cy="2698975"/>
            <a:chOff x="0" y="0"/>
            <a:chExt cx="7041641" cy="35986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50035" cy="1382471"/>
            </a:xfrm>
            <a:custGeom>
              <a:avLst/>
              <a:gdLst/>
              <a:ahLst/>
              <a:cxnLst/>
              <a:rect l="l" t="t" r="r" b="b"/>
              <a:pathLst>
                <a:path w="5850035" h="1382471">
                  <a:moveTo>
                    <a:pt x="0" y="0"/>
                  </a:moveTo>
                  <a:lnTo>
                    <a:pt x="5850035" y="0"/>
                  </a:lnTo>
                  <a:lnTo>
                    <a:pt x="5850035" y="1382471"/>
                  </a:lnTo>
                  <a:lnTo>
                    <a:pt x="0" y="1382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Freeform 6"/>
            <p:cNvSpPr/>
            <p:nvPr/>
          </p:nvSpPr>
          <p:spPr>
            <a:xfrm>
              <a:off x="38100" y="1248961"/>
              <a:ext cx="7003541" cy="2349673"/>
            </a:xfrm>
            <a:custGeom>
              <a:avLst/>
              <a:gdLst/>
              <a:ahLst/>
              <a:cxnLst/>
              <a:rect l="l" t="t" r="r" b="b"/>
              <a:pathLst>
                <a:path w="7003541" h="2349673">
                  <a:moveTo>
                    <a:pt x="0" y="0"/>
                  </a:moveTo>
                  <a:lnTo>
                    <a:pt x="7003541" y="0"/>
                  </a:lnTo>
                  <a:lnTo>
                    <a:pt x="7003541" y="2349672"/>
                  </a:lnTo>
                  <a:lnTo>
                    <a:pt x="0" y="2349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2842536"/>
            <a:ext cx="6291132" cy="4601928"/>
            <a:chOff x="0" y="0"/>
            <a:chExt cx="8388177" cy="6135904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8388177" cy="422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222A9B"/>
                  </a:solidFill>
                  <a:latin typeface="HK Grotesk Semi-Bold"/>
                </a:rPr>
                <a:t>Esecuzione degli esperimenti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309432"/>
              <a:ext cx="8388177" cy="2206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414042"/>
                  </a:solidFill>
                  <a:latin typeface="HK Grotesk"/>
                </a:rPr>
                <a:t>La fase di esecuzione delle simulazioni si compone di </a:t>
              </a:r>
              <a:r>
                <a:rPr lang="en-US" sz="3200">
                  <a:solidFill>
                    <a:srgbClr val="414042"/>
                  </a:solidFill>
                  <a:latin typeface="HK Grotesk Bold"/>
                </a:rPr>
                <a:t>tre passaggi: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700846" y="4737406"/>
            <a:ext cx="721234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533694" y="810204"/>
            <a:ext cx="7725606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222A9B"/>
                </a:solidFill>
                <a:latin typeface="HK Grotesk Semi-Bold"/>
              </a:rPr>
              <a:t>Analisi del collo di bottiglia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33694" y="1992297"/>
            <a:ext cx="5812570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0" lvl="1" indent="-237490">
              <a:lnSpc>
                <a:spcPts val="3079"/>
              </a:lnSpc>
              <a:buFont typeface="Arial"/>
              <a:buChar char="•"/>
            </a:pPr>
            <a:r>
              <a:rPr lang="en-US" sz="2200">
                <a:solidFill>
                  <a:srgbClr val="414042"/>
                </a:solidFill>
                <a:latin typeface="HK Grotesk"/>
              </a:rPr>
              <a:t>Calcolare, mediante metodi analitici, le visite medie e la domanda media per ogni centro al fine di </a:t>
            </a:r>
            <a:r>
              <a:rPr lang="en-US" sz="2200">
                <a:solidFill>
                  <a:srgbClr val="414042"/>
                </a:solidFill>
                <a:latin typeface="HK Grotesk Bold"/>
              </a:rPr>
              <a:t>determinare i possibili colli di bottiglia del sistema</a:t>
            </a:r>
            <a:r>
              <a:rPr lang="en-US" sz="2200">
                <a:solidFill>
                  <a:srgbClr val="414042"/>
                </a:solidFill>
                <a:latin typeface="HK Grotesk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33694" y="3917617"/>
            <a:ext cx="5812570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0" lvl="1" indent="-237490">
              <a:lnSpc>
                <a:spcPts val="3079"/>
              </a:lnSpc>
              <a:buFont typeface="Arial"/>
              <a:buChar char="•"/>
            </a:pPr>
            <a:r>
              <a:rPr lang="en-US" sz="2200">
                <a:solidFill>
                  <a:srgbClr val="414042"/>
                </a:solidFill>
                <a:latin typeface="HK Grotesk"/>
              </a:rPr>
              <a:t>Dai risultati ottenuti è possibile notare come il collo di bottiglia del sistema è rappresentato dal centro </a:t>
            </a:r>
            <a:r>
              <a:rPr lang="en-US" sz="2200">
                <a:solidFill>
                  <a:srgbClr val="414042"/>
                </a:solidFill>
                <a:latin typeface="HK Grotesk Bold"/>
              </a:rPr>
              <a:t>Cultura</a:t>
            </a:r>
            <a:r>
              <a:rPr lang="en-US" sz="2200">
                <a:solidFill>
                  <a:srgbClr val="414042"/>
                </a:solidFill>
                <a:latin typeface="HK Grotesk"/>
              </a:rPr>
              <a:t>, seguito in ordine da </a:t>
            </a:r>
            <a:r>
              <a:rPr lang="en-US" sz="2200">
                <a:solidFill>
                  <a:srgbClr val="414042"/>
                </a:solidFill>
                <a:latin typeface="HK Grotesk Bold"/>
              </a:rPr>
              <a:t>Servizi Sociali</a:t>
            </a:r>
            <a:r>
              <a:rPr lang="en-US" sz="2200">
                <a:solidFill>
                  <a:srgbClr val="414042"/>
                </a:solidFill>
                <a:latin typeface="HK Grotesk"/>
              </a:rPr>
              <a:t> e </a:t>
            </a:r>
            <a:r>
              <a:rPr lang="en-US" sz="2200">
                <a:solidFill>
                  <a:srgbClr val="414042"/>
                </a:solidFill>
                <a:latin typeface="HK Grotesk Bold"/>
              </a:rPr>
              <a:t>Servizi Scolastici.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33694" y="6233462"/>
            <a:ext cx="5812570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0" lvl="1" indent="-237490">
              <a:lnSpc>
                <a:spcPts val="3079"/>
              </a:lnSpc>
              <a:buFont typeface="Arial"/>
              <a:buChar char="•"/>
            </a:pPr>
            <a:r>
              <a:rPr lang="en-US" sz="2200">
                <a:solidFill>
                  <a:srgbClr val="414042"/>
                </a:solidFill>
                <a:latin typeface="HK Grotesk"/>
              </a:rPr>
              <a:t>Questi centri saranno oggetti di studio nella parte </a:t>
            </a:r>
            <a:r>
              <a:rPr lang="en-US" sz="2200">
                <a:solidFill>
                  <a:srgbClr val="414042"/>
                </a:solidFill>
                <a:latin typeface="HK Grotesk Bold"/>
              </a:rPr>
              <a:t>migliorativa</a:t>
            </a:r>
            <a:r>
              <a:rPr lang="en-US" sz="2200">
                <a:solidFill>
                  <a:srgbClr val="414042"/>
                </a:solidFill>
                <a:latin typeface="HK Grotesk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1692" y="0"/>
            <a:ext cx="9495692" cy="10287000"/>
            <a:chOff x="0" y="0"/>
            <a:chExt cx="6193439" cy="67095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93439" cy="6709559"/>
            </a:xfrm>
            <a:custGeom>
              <a:avLst/>
              <a:gdLst/>
              <a:ahLst/>
              <a:cxnLst/>
              <a:rect l="l" t="t" r="r" b="b"/>
              <a:pathLst>
                <a:path w="6193439" h="6709559">
                  <a:moveTo>
                    <a:pt x="588863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404758"/>
                  </a:lnTo>
                  <a:cubicBezTo>
                    <a:pt x="0" y="6573669"/>
                    <a:pt x="135890" y="6709559"/>
                    <a:pt x="304800" y="6709559"/>
                  </a:cubicBezTo>
                  <a:lnTo>
                    <a:pt x="5888639" y="6709559"/>
                  </a:lnTo>
                  <a:cubicBezTo>
                    <a:pt x="6057548" y="6709559"/>
                    <a:pt x="6193439" y="6573669"/>
                    <a:pt x="6193439" y="6404758"/>
                  </a:cubicBezTo>
                  <a:lnTo>
                    <a:pt x="6193439" y="304800"/>
                  </a:lnTo>
                  <a:cubicBezTo>
                    <a:pt x="6193439" y="135890"/>
                    <a:pt x="6057548" y="0"/>
                    <a:pt x="5888639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90184" y="1534187"/>
            <a:ext cx="7199730" cy="3609313"/>
          </a:xfrm>
          <a:custGeom>
            <a:avLst/>
            <a:gdLst/>
            <a:ahLst/>
            <a:cxnLst/>
            <a:rect l="l" t="t" r="r" b="b"/>
            <a:pathLst>
              <a:path w="7199730" h="3609313">
                <a:moveTo>
                  <a:pt x="0" y="0"/>
                </a:moveTo>
                <a:lnTo>
                  <a:pt x="7199730" y="0"/>
                </a:lnTo>
                <a:lnTo>
                  <a:pt x="7199730" y="3609313"/>
                </a:lnTo>
                <a:lnTo>
                  <a:pt x="0" y="3609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0668677" y="5143500"/>
            <a:ext cx="6442745" cy="4233139"/>
          </a:xfrm>
          <a:custGeom>
            <a:avLst/>
            <a:gdLst/>
            <a:ahLst/>
            <a:cxnLst/>
            <a:rect l="l" t="t" r="r" b="b"/>
            <a:pathLst>
              <a:path w="6442745" h="4233139">
                <a:moveTo>
                  <a:pt x="0" y="0"/>
                </a:moveTo>
                <a:lnTo>
                  <a:pt x="6442745" y="0"/>
                </a:lnTo>
                <a:lnTo>
                  <a:pt x="6442745" y="4233139"/>
                </a:lnTo>
                <a:lnTo>
                  <a:pt x="0" y="4233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489869" y="3959451"/>
            <a:ext cx="5812570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0" lvl="1" indent="-237490">
              <a:lnSpc>
                <a:spcPts val="3079"/>
              </a:lnSpc>
              <a:buFont typeface="Arial"/>
              <a:buChar char="•"/>
            </a:pPr>
            <a:r>
              <a:rPr lang="en-US" sz="2200">
                <a:solidFill>
                  <a:srgbClr val="414042"/>
                </a:solidFill>
                <a:latin typeface="HK Grotesk"/>
              </a:rPr>
              <a:t>L’obiettivo è ottenere statistiche del sistema a </a:t>
            </a:r>
            <a:r>
              <a:rPr lang="en-US" sz="2200">
                <a:solidFill>
                  <a:srgbClr val="414042"/>
                </a:solidFill>
                <a:latin typeface="HK Grotesk Bold"/>
              </a:rPr>
              <a:t>stato stazionario</a:t>
            </a:r>
            <a:r>
              <a:rPr lang="en-US" sz="2200">
                <a:solidFill>
                  <a:srgbClr val="414042"/>
                </a:solidFill>
                <a:latin typeface="HK Grotesk"/>
              </a:rPr>
              <a:t>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9869" y="4864655"/>
            <a:ext cx="5812570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HK Grotesk"/>
              </a:rPr>
              <a:t>La simulazione viene eseguita mediante la tecnica dei </a:t>
            </a:r>
            <a:r>
              <a:rPr lang="en-US" sz="2199">
                <a:solidFill>
                  <a:srgbClr val="414042"/>
                </a:solidFill>
                <a:latin typeface="HK Grotesk Bold"/>
              </a:rPr>
              <a:t>Batch Means </a:t>
            </a:r>
            <a:r>
              <a:rPr lang="en-US" sz="2199">
                <a:solidFill>
                  <a:srgbClr val="414042"/>
                </a:solidFill>
                <a:latin typeface="HK Grotesk"/>
              </a:rPr>
              <a:t>con l’ausilio di Estimate.java e Acs.java</a:t>
            </a:r>
          </a:p>
          <a:p>
            <a:pPr marL="949959" lvl="2" indent="-316653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414042"/>
                </a:solidFill>
                <a:latin typeface="HK Grotesk"/>
              </a:rPr>
              <a:t>Centralino: b = 8192 k = 50;</a:t>
            </a:r>
          </a:p>
          <a:p>
            <a:pPr marL="949960" lvl="2" indent="-316653">
              <a:lnSpc>
                <a:spcPts val="3079"/>
              </a:lnSpc>
              <a:buFont typeface="Arial"/>
              <a:buChar char="⚬"/>
            </a:pPr>
            <a:r>
              <a:rPr lang="en-US" sz="2200">
                <a:solidFill>
                  <a:srgbClr val="414042"/>
                </a:solidFill>
                <a:latin typeface="HK Grotesk"/>
              </a:rPr>
              <a:t>Altri centri: b = 200 k = 50.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9869" y="6809025"/>
            <a:ext cx="5812570" cy="157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0" lvl="1" indent="-237490">
              <a:lnSpc>
                <a:spcPts val="3079"/>
              </a:lnSpc>
              <a:buFont typeface="Arial"/>
              <a:buChar char="•"/>
            </a:pPr>
            <a:r>
              <a:rPr lang="en-US" sz="2200" dirty="0" err="1">
                <a:solidFill>
                  <a:srgbClr val="414042"/>
                </a:solidFill>
                <a:latin typeface="HK Grotesk"/>
              </a:rPr>
              <a:t>Simulando</a:t>
            </a:r>
            <a:r>
              <a:rPr lang="en-US" sz="2200" dirty="0">
                <a:solidFill>
                  <a:srgbClr val="414042"/>
                </a:solidFill>
                <a:latin typeface="HK Grotesk"/>
              </a:rPr>
              <a:t> il </a:t>
            </a:r>
            <a:r>
              <a:rPr lang="en-US" sz="2200" dirty="0" err="1">
                <a:solidFill>
                  <a:srgbClr val="414042"/>
                </a:solidFill>
                <a:latin typeface="HK Grotesk"/>
              </a:rPr>
              <a:t>sistema</a:t>
            </a:r>
            <a:r>
              <a:rPr lang="en-US" sz="2200" dirty="0">
                <a:solidFill>
                  <a:srgbClr val="414042"/>
                </a:solidFill>
                <a:latin typeface="HK Grotesk"/>
              </a:rPr>
              <a:t> è </a:t>
            </a:r>
            <a:r>
              <a:rPr lang="en-US" sz="2200" dirty="0" err="1">
                <a:solidFill>
                  <a:srgbClr val="414042"/>
                </a:solidFill>
                <a:latin typeface="HK Grotesk"/>
              </a:rPr>
              <a:t>possibile</a:t>
            </a:r>
            <a:r>
              <a:rPr lang="en-US" sz="2200" dirty="0">
                <a:solidFill>
                  <a:srgbClr val="414042"/>
                </a:solidFill>
                <a:latin typeface="HK Grotesk"/>
              </a:rPr>
              <a:t> </a:t>
            </a:r>
            <a:r>
              <a:rPr lang="en-US" sz="2200" dirty="0" err="1">
                <a:solidFill>
                  <a:srgbClr val="414042"/>
                </a:solidFill>
                <a:latin typeface="HK Grotesk"/>
              </a:rPr>
              <a:t>notare</a:t>
            </a:r>
            <a:r>
              <a:rPr lang="en-US" sz="2200" dirty="0">
                <a:solidFill>
                  <a:srgbClr val="414042"/>
                </a:solidFill>
                <a:latin typeface="HK Grotesk"/>
              </a:rPr>
              <a:t> il </a:t>
            </a:r>
            <a:r>
              <a:rPr lang="en-US" sz="2200" dirty="0">
                <a:solidFill>
                  <a:srgbClr val="414042"/>
                </a:solidFill>
                <a:latin typeface="HK Grotesk Bold"/>
              </a:rPr>
              <a:t>non </a:t>
            </a:r>
            <a:r>
              <a:rPr lang="en-US" sz="2200" dirty="0" err="1">
                <a:solidFill>
                  <a:srgbClr val="414042"/>
                </a:solidFill>
                <a:latin typeface="HK Grotesk Bold"/>
              </a:rPr>
              <a:t>raggiungimento</a:t>
            </a:r>
            <a:r>
              <a:rPr lang="en-US" sz="2200" dirty="0">
                <a:solidFill>
                  <a:srgbClr val="414042"/>
                </a:solidFill>
                <a:latin typeface="HK Grotesk Bold"/>
              </a:rPr>
              <a:t> </a:t>
            </a:r>
            <a:r>
              <a:rPr lang="en-US" sz="2200" dirty="0" err="1">
                <a:solidFill>
                  <a:srgbClr val="414042"/>
                </a:solidFill>
                <a:latin typeface="HK Grotesk Bold"/>
              </a:rPr>
              <a:t>della</a:t>
            </a:r>
            <a:r>
              <a:rPr lang="en-US" sz="2200" dirty="0">
                <a:solidFill>
                  <a:srgbClr val="414042"/>
                </a:solidFill>
                <a:latin typeface="HK Grotesk Bold"/>
              </a:rPr>
              <a:t> </a:t>
            </a:r>
            <a:r>
              <a:rPr lang="en-US" sz="2200" dirty="0" err="1">
                <a:solidFill>
                  <a:srgbClr val="414042"/>
                </a:solidFill>
                <a:latin typeface="HK Grotesk Bold"/>
              </a:rPr>
              <a:t>stazionarietà</a:t>
            </a:r>
            <a:r>
              <a:rPr lang="en-US" sz="2200" dirty="0">
                <a:solidFill>
                  <a:srgbClr val="414042"/>
                </a:solidFill>
                <a:latin typeface="HK Grotesk Bold"/>
              </a:rPr>
              <a:t> </a:t>
            </a:r>
            <a:r>
              <a:rPr lang="en-US" sz="2200" dirty="0" err="1">
                <a:solidFill>
                  <a:srgbClr val="414042"/>
                </a:solidFill>
                <a:latin typeface="HK Grotesk Bold"/>
              </a:rPr>
              <a:t>dei</a:t>
            </a:r>
            <a:r>
              <a:rPr lang="en-US" sz="2200" dirty="0">
                <a:solidFill>
                  <a:srgbClr val="414042"/>
                </a:solidFill>
                <a:latin typeface="HK Grotesk Bold"/>
              </a:rPr>
              <a:t> </a:t>
            </a:r>
            <a:r>
              <a:rPr lang="en-US" sz="2200" dirty="0" err="1">
                <a:solidFill>
                  <a:srgbClr val="414042"/>
                </a:solidFill>
                <a:latin typeface="HK Grotesk Bold"/>
              </a:rPr>
              <a:t>centri</a:t>
            </a:r>
            <a:r>
              <a:rPr lang="en-US" sz="2200" dirty="0">
                <a:solidFill>
                  <a:srgbClr val="414042"/>
                </a:solidFill>
                <a:latin typeface="HK Grotesk Bold"/>
              </a:rPr>
              <a:t> Cultura, </a:t>
            </a:r>
            <a:r>
              <a:rPr lang="en-US" sz="2200" dirty="0" err="1">
                <a:solidFill>
                  <a:srgbClr val="414042"/>
                </a:solidFill>
                <a:latin typeface="HK Grotesk Bold"/>
              </a:rPr>
              <a:t>Servizi</a:t>
            </a:r>
            <a:r>
              <a:rPr lang="en-US" sz="2200" dirty="0">
                <a:solidFill>
                  <a:srgbClr val="414042"/>
                </a:solidFill>
                <a:latin typeface="HK Grotesk Bold"/>
              </a:rPr>
              <a:t> </a:t>
            </a:r>
            <a:r>
              <a:rPr lang="en-US" sz="2200" dirty="0" err="1">
                <a:solidFill>
                  <a:srgbClr val="414042"/>
                </a:solidFill>
                <a:latin typeface="HK Grotesk Bold"/>
              </a:rPr>
              <a:t>Sociali</a:t>
            </a:r>
            <a:r>
              <a:rPr lang="en-US" sz="2200" dirty="0">
                <a:solidFill>
                  <a:srgbClr val="414042"/>
                </a:solidFill>
                <a:latin typeface="HK Grotesk Bold"/>
              </a:rPr>
              <a:t> e </a:t>
            </a:r>
            <a:r>
              <a:rPr lang="en-US" sz="2200" dirty="0" err="1">
                <a:solidFill>
                  <a:srgbClr val="414042"/>
                </a:solidFill>
                <a:latin typeface="HK Grotesk Bold"/>
              </a:rPr>
              <a:t>Servizi</a:t>
            </a:r>
            <a:r>
              <a:rPr lang="en-US" sz="2200" dirty="0">
                <a:solidFill>
                  <a:srgbClr val="414042"/>
                </a:solidFill>
                <a:latin typeface="HK Grotesk Bold"/>
              </a:rPr>
              <a:t> </a:t>
            </a:r>
            <a:r>
              <a:rPr lang="en-US" sz="2200" dirty="0" err="1">
                <a:solidFill>
                  <a:srgbClr val="414042"/>
                </a:solidFill>
                <a:latin typeface="HK Grotesk Bold"/>
              </a:rPr>
              <a:t>Scolastici</a:t>
            </a:r>
            <a:r>
              <a:rPr lang="en-US" sz="2200" dirty="0">
                <a:solidFill>
                  <a:srgbClr val="414042"/>
                </a:solidFill>
                <a:latin typeface="HK Grotesk 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9869" y="1941036"/>
            <a:ext cx="5812570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222A9B"/>
                </a:solidFill>
                <a:latin typeface="HK Grotesk Semi-Bold"/>
              </a:rPr>
              <a:t>Simulazione ad orizzonte infinito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7700" y="0"/>
            <a:ext cx="8950031" cy="10287000"/>
            <a:chOff x="0" y="0"/>
            <a:chExt cx="5837538" cy="67095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37538" cy="6709559"/>
            </a:xfrm>
            <a:custGeom>
              <a:avLst/>
              <a:gdLst/>
              <a:ahLst/>
              <a:cxnLst/>
              <a:rect l="l" t="t" r="r" b="b"/>
              <a:pathLst>
                <a:path w="5837538" h="6709559">
                  <a:moveTo>
                    <a:pt x="553273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404758"/>
                  </a:lnTo>
                  <a:cubicBezTo>
                    <a:pt x="0" y="6573669"/>
                    <a:pt x="135890" y="6709559"/>
                    <a:pt x="304800" y="6709559"/>
                  </a:cubicBezTo>
                  <a:lnTo>
                    <a:pt x="5532738" y="6709559"/>
                  </a:lnTo>
                  <a:cubicBezTo>
                    <a:pt x="5701648" y="6709559"/>
                    <a:pt x="5837538" y="6573669"/>
                    <a:pt x="5837538" y="6404758"/>
                  </a:cubicBezTo>
                  <a:lnTo>
                    <a:pt x="5837538" y="304800"/>
                  </a:lnTo>
                  <a:cubicBezTo>
                    <a:pt x="5837538" y="135890"/>
                    <a:pt x="5701648" y="0"/>
                    <a:pt x="5532738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3618824"/>
            <a:ext cx="5572891" cy="3049353"/>
            <a:chOff x="0" y="0"/>
            <a:chExt cx="7430522" cy="4065804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7430522" cy="141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222A9B"/>
                  </a:solidFill>
                  <a:latin typeface="HK Grotesk Semi-Bold"/>
                </a:rPr>
                <a:t>Introduzione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90032"/>
              <a:ext cx="7430522" cy="2955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414042"/>
                  </a:solidFill>
                  <a:latin typeface="HK Grotesk"/>
                </a:rPr>
                <a:t>L’obiettivo di questo studio è la realizzazione e l’analisi di un </a:t>
              </a:r>
              <a:r>
                <a:rPr lang="en-US" sz="3200">
                  <a:solidFill>
                    <a:srgbClr val="414042"/>
                  </a:solidFill>
                  <a:latin typeface="HK Grotesk Bold"/>
                </a:rPr>
                <a:t>modello a reti di code</a:t>
              </a:r>
              <a:r>
                <a:rPr lang="en-US" sz="3200">
                  <a:solidFill>
                    <a:srgbClr val="414042"/>
                  </a:solidFill>
                  <a:latin typeface="HK Grotesk"/>
                </a:rPr>
                <a:t> inspirato ad un caso di studio reale.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700846" y="1763316"/>
            <a:ext cx="7212344" cy="965910"/>
            <a:chOff x="0" y="0"/>
            <a:chExt cx="9616459" cy="1287881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Sistema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86442"/>
              <a:ext cx="9616459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Il sistema reale analizzato è il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comune di Lanciano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, in provincia di Chieti.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00846" y="3882352"/>
            <a:ext cx="7212344" cy="1358340"/>
            <a:chOff x="0" y="0"/>
            <a:chExt cx="9616459" cy="181112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Scenario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86442"/>
              <a:ext cx="9616459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Un cittadino si rivolge ad uno degli sportelli dell’ufficio comunale di appartenenza, per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richiedere uno o più servizi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 da questo offerto.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00846" y="6391914"/>
            <a:ext cx="7212344" cy="1750770"/>
            <a:chOff x="0" y="0"/>
            <a:chExt cx="9616459" cy="233436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Problematicità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86442"/>
              <a:ext cx="9616459" cy="2055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Come noto, in tutti gli uffici comunali è presente il problema delle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lunghe attese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 che scoraggiano i cittadini e creano malumori ogni qualvolta questi abbiano la necessità di rivolgersi ad uno sportello. 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1692" y="0"/>
            <a:ext cx="9495692" cy="10287000"/>
            <a:chOff x="0" y="0"/>
            <a:chExt cx="6193439" cy="67095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93439" cy="6709559"/>
            </a:xfrm>
            <a:custGeom>
              <a:avLst/>
              <a:gdLst/>
              <a:ahLst/>
              <a:cxnLst/>
              <a:rect l="l" t="t" r="r" b="b"/>
              <a:pathLst>
                <a:path w="6193439" h="6709559">
                  <a:moveTo>
                    <a:pt x="588863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404758"/>
                  </a:lnTo>
                  <a:cubicBezTo>
                    <a:pt x="0" y="6573669"/>
                    <a:pt x="135890" y="6709559"/>
                    <a:pt x="304800" y="6709559"/>
                  </a:cubicBezTo>
                  <a:lnTo>
                    <a:pt x="5888639" y="6709559"/>
                  </a:lnTo>
                  <a:cubicBezTo>
                    <a:pt x="6057548" y="6709559"/>
                    <a:pt x="6193439" y="6573669"/>
                    <a:pt x="6193439" y="6404758"/>
                  </a:cubicBezTo>
                  <a:lnTo>
                    <a:pt x="6193439" y="304800"/>
                  </a:lnTo>
                  <a:cubicBezTo>
                    <a:pt x="6193439" y="135890"/>
                    <a:pt x="6057548" y="0"/>
                    <a:pt x="5888639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>
            <a:off x="9599183" y="1536265"/>
            <a:ext cx="8450140" cy="3737944"/>
          </a:xfrm>
          <a:custGeom>
            <a:avLst/>
            <a:gdLst/>
            <a:ahLst/>
            <a:cxnLst/>
            <a:rect l="l" t="t" r="r" b="b"/>
            <a:pathLst>
              <a:path w="8450140" h="3737944">
                <a:moveTo>
                  <a:pt x="0" y="0"/>
                </a:moveTo>
                <a:lnTo>
                  <a:pt x="8450140" y="0"/>
                </a:lnTo>
                <a:lnTo>
                  <a:pt x="8450140" y="3737944"/>
                </a:lnTo>
                <a:lnTo>
                  <a:pt x="0" y="3737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9555799" y="5513296"/>
            <a:ext cx="8536908" cy="3445736"/>
          </a:xfrm>
          <a:custGeom>
            <a:avLst/>
            <a:gdLst/>
            <a:ahLst/>
            <a:cxnLst/>
            <a:rect l="l" t="t" r="r" b="b"/>
            <a:pathLst>
              <a:path w="8536908" h="3445736">
                <a:moveTo>
                  <a:pt x="0" y="0"/>
                </a:moveTo>
                <a:lnTo>
                  <a:pt x="8536908" y="0"/>
                </a:lnTo>
                <a:lnTo>
                  <a:pt x="8536908" y="3445736"/>
                </a:lnTo>
                <a:lnTo>
                  <a:pt x="0" y="3445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489869" y="3959451"/>
            <a:ext cx="5812570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0" lvl="1" indent="-237490">
              <a:lnSpc>
                <a:spcPts val="3079"/>
              </a:lnSpc>
              <a:buFont typeface="Arial"/>
              <a:buChar char="•"/>
            </a:pPr>
            <a:r>
              <a:rPr lang="en-US" sz="2200">
                <a:solidFill>
                  <a:srgbClr val="414042"/>
                </a:solidFill>
                <a:latin typeface="HK Grotesk"/>
              </a:rPr>
              <a:t>La simulazione è stata effettuata per una durata di </a:t>
            </a:r>
            <a:r>
              <a:rPr lang="en-US" sz="2200">
                <a:solidFill>
                  <a:srgbClr val="414042"/>
                </a:solidFill>
                <a:latin typeface="HK Grotesk Bold"/>
              </a:rPr>
              <a:t>390 minuti</a:t>
            </a:r>
            <a:r>
              <a:rPr lang="en-US" sz="2200">
                <a:solidFill>
                  <a:srgbClr val="414042"/>
                </a:solidFill>
                <a:latin typeface="HK Grotesk"/>
              </a:rPr>
              <a:t> (6 ore e 30 minuti) per rappresentare la durata di una </a:t>
            </a:r>
            <a:r>
              <a:rPr lang="en-US" sz="2200">
                <a:solidFill>
                  <a:srgbClr val="414042"/>
                </a:solidFill>
                <a:latin typeface="HK Grotesk Bold"/>
              </a:rPr>
              <a:t>giornata</a:t>
            </a:r>
            <a:r>
              <a:rPr lang="en-US" sz="2200">
                <a:solidFill>
                  <a:srgbClr val="414042"/>
                </a:solidFill>
                <a:latin typeface="HK Grotesk"/>
              </a:rPr>
              <a:t> </a:t>
            </a:r>
            <a:r>
              <a:rPr lang="en-US" sz="2200">
                <a:solidFill>
                  <a:srgbClr val="414042"/>
                </a:solidFill>
                <a:latin typeface="HK Grotesk Bold"/>
              </a:rPr>
              <a:t>lavorativa</a:t>
            </a:r>
            <a:r>
              <a:rPr lang="en-US" sz="2200">
                <a:solidFill>
                  <a:srgbClr val="414042"/>
                </a:solidFill>
                <a:latin typeface="HK Grotesk"/>
              </a:rPr>
              <a:t> comunale.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9869" y="5903821"/>
            <a:ext cx="5812570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0" lvl="1" indent="-237490">
              <a:lnSpc>
                <a:spcPts val="3079"/>
              </a:lnSpc>
              <a:buFont typeface="Arial"/>
              <a:buChar char="•"/>
            </a:pPr>
            <a:r>
              <a:rPr lang="en-US" sz="2200" dirty="0" err="1">
                <a:solidFill>
                  <a:srgbClr val="414042"/>
                </a:solidFill>
                <a:latin typeface="HK Grotesk"/>
              </a:rPr>
              <a:t>Simulazione</a:t>
            </a:r>
            <a:r>
              <a:rPr lang="en-US" sz="2200" dirty="0">
                <a:solidFill>
                  <a:srgbClr val="414042"/>
                </a:solidFill>
                <a:latin typeface="HK Grotesk"/>
              </a:rPr>
              <a:t> ad </a:t>
            </a:r>
            <a:r>
              <a:rPr lang="en-US" sz="2200" dirty="0" err="1">
                <a:solidFill>
                  <a:srgbClr val="414042"/>
                </a:solidFill>
                <a:latin typeface="HK Grotesk"/>
              </a:rPr>
              <a:t>orizzonte</a:t>
            </a:r>
            <a:r>
              <a:rPr lang="en-US" sz="2200" dirty="0">
                <a:solidFill>
                  <a:srgbClr val="414042"/>
                </a:solidFill>
                <a:latin typeface="HK Grotesk"/>
              </a:rPr>
              <a:t> finito </a:t>
            </a:r>
            <a:r>
              <a:rPr lang="en-US" sz="2200" dirty="0" err="1">
                <a:solidFill>
                  <a:srgbClr val="414042"/>
                </a:solidFill>
                <a:latin typeface="HK Grotesk"/>
              </a:rPr>
              <a:t>mediante</a:t>
            </a:r>
            <a:r>
              <a:rPr lang="en-US" sz="2200" dirty="0">
                <a:solidFill>
                  <a:srgbClr val="414042"/>
                </a:solidFill>
                <a:latin typeface="HK Grotesk"/>
              </a:rPr>
              <a:t> la </a:t>
            </a:r>
            <a:r>
              <a:rPr lang="en-US" sz="2200" dirty="0" err="1">
                <a:solidFill>
                  <a:srgbClr val="414042"/>
                </a:solidFill>
                <a:latin typeface="HK Grotesk"/>
              </a:rPr>
              <a:t>tecnica</a:t>
            </a:r>
            <a:r>
              <a:rPr lang="en-US" sz="2200" dirty="0">
                <a:solidFill>
                  <a:srgbClr val="414042"/>
                </a:solidFill>
                <a:latin typeface="HK Grotesk"/>
              </a:rPr>
              <a:t> </a:t>
            </a:r>
            <a:r>
              <a:rPr lang="en-US" sz="2200" dirty="0" err="1">
                <a:solidFill>
                  <a:srgbClr val="414042"/>
                </a:solidFill>
                <a:latin typeface="HK Grotesk"/>
              </a:rPr>
              <a:t>delle</a:t>
            </a:r>
            <a:r>
              <a:rPr lang="en-US" sz="2200" dirty="0">
                <a:solidFill>
                  <a:srgbClr val="414042"/>
                </a:solidFill>
                <a:latin typeface="HK Grotesk"/>
              </a:rPr>
              <a:t> </a:t>
            </a:r>
            <a:r>
              <a:rPr lang="en-US" sz="2200" dirty="0" err="1">
                <a:solidFill>
                  <a:srgbClr val="414042"/>
                </a:solidFill>
                <a:latin typeface="HK Grotesk Bold"/>
              </a:rPr>
              <a:t>Replicazioni</a:t>
            </a:r>
            <a:r>
              <a:rPr lang="en-US" sz="2200" dirty="0">
                <a:solidFill>
                  <a:srgbClr val="414042"/>
                </a:solidFill>
                <a:latin typeface="HK Grotesk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9869" y="7067141"/>
            <a:ext cx="5812570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0" lvl="1" indent="-237490">
              <a:lnSpc>
                <a:spcPts val="3079"/>
              </a:lnSpc>
              <a:buFont typeface="Arial"/>
              <a:buChar char="•"/>
            </a:pPr>
            <a:r>
              <a:rPr lang="en-US" sz="2200">
                <a:solidFill>
                  <a:srgbClr val="414042"/>
                </a:solidFill>
                <a:latin typeface="HK Grotesk"/>
              </a:rPr>
              <a:t>Stima delle statistiche </a:t>
            </a:r>
            <a:r>
              <a:rPr lang="en-US" sz="2200">
                <a:solidFill>
                  <a:srgbClr val="414042"/>
                </a:solidFill>
                <a:latin typeface="HK Grotesk Bold"/>
              </a:rPr>
              <a:t>transienti</a:t>
            </a:r>
            <a:r>
              <a:rPr lang="en-US" sz="2200">
                <a:solidFill>
                  <a:srgbClr val="414042"/>
                </a:solidFill>
                <a:latin typeface="HK Grotesk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9869" y="1941036"/>
            <a:ext cx="5812570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222A9B"/>
                </a:solidFill>
                <a:latin typeface="HK Grotesk Semi-Bold"/>
              </a:rPr>
              <a:t>Simulazione ad orizzonte finito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9869" y="7839936"/>
            <a:ext cx="5812570" cy="1177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0" lvl="1" indent="-237490">
              <a:lnSpc>
                <a:spcPts val="3079"/>
              </a:lnSpc>
              <a:buFont typeface="Arial"/>
              <a:buChar char="•"/>
            </a:pPr>
            <a:r>
              <a:rPr lang="en-US" sz="2200" dirty="0">
                <a:solidFill>
                  <a:srgbClr val="414042"/>
                </a:solidFill>
                <a:latin typeface="HK Grotesk"/>
              </a:rPr>
              <a:t>I </a:t>
            </a:r>
            <a:r>
              <a:rPr lang="en-US" sz="2200" dirty="0" err="1">
                <a:solidFill>
                  <a:srgbClr val="414042"/>
                </a:solidFill>
                <a:latin typeface="HK Grotesk"/>
              </a:rPr>
              <a:t>centri</a:t>
            </a:r>
            <a:r>
              <a:rPr lang="en-US" sz="2200" dirty="0">
                <a:solidFill>
                  <a:srgbClr val="414042"/>
                </a:solidFill>
                <a:latin typeface="HK Grotesk"/>
              </a:rPr>
              <a:t> </a:t>
            </a:r>
            <a:r>
              <a:rPr lang="en-US" sz="2200" b="1" dirty="0">
                <a:solidFill>
                  <a:srgbClr val="414042"/>
                </a:solidFill>
                <a:latin typeface="HK Grotesk"/>
              </a:rPr>
              <a:t>Cultura, </a:t>
            </a:r>
            <a:r>
              <a:rPr lang="en-US" sz="2200" b="1" dirty="0" err="1">
                <a:solidFill>
                  <a:srgbClr val="414042"/>
                </a:solidFill>
                <a:latin typeface="HK Grotesk"/>
              </a:rPr>
              <a:t>Servizi</a:t>
            </a:r>
            <a:r>
              <a:rPr lang="en-US" sz="2200" b="1" dirty="0">
                <a:solidFill>
                  <a:srgbClr val="414042"/>
                </a:solidFill>
                <a:latin typeface="HK Grotesk"/>
              </a:rPr>
              <a:t> </a:t>
            </a:r>
            <a:r>
              <a:rPr lang="en-US" sz="2200" b="1" dirty="0" err="1">
                <a:solidFill>
                  <a:srgbClr val="414042"/>
                </a:solidFill>
                <a:latin typeface="HK Grotesk"/>
              </a:rPr>
              <a:t>Sociali</a:t>
            </a:r>
            <a:r>
              <a:rPr lang="en-US" sz="2200" b="1" dirty="0">
                <a:solidFill>
                  <a:srgbClr val="414042"/>
                </a:solidFill>
                <a:latin typeface="HK Grotesk"/>
              </a:rPr>
              <a:t> e </a:t>
            </a:r>
            <a:r>
              <a:rPr lang="en-US" sz="2200" b="1" dirty="0" err="1">
                <a:solidFill>
                  <a:srgbClr val="414042"/>
                </a:solidFill>
                <a:latin typeface="HK Grotesk"/>
              </a:rPr>
              <a:t>Servizi</a:t>
            </a:r>
            <a:r>
              <a:rPr lang="en-US" sz="2200" b="1" dirty="0">
                <a:solidFill>
                  <a:srgbClr val="414042"/>
                </a:solidFill>
                <a:latin typeface="HK Grotesk"/>
              </a:rPr>
              <a:t> </a:t>
            </a:r>
            <a:r>
              <a:rPr lang="en-US" sz="2200" b="1" dirty="0" err="1">
                <a:solidFill>
                  <a:srgbClr val="414042"/>
                </a:solidFill>
                <a:latin typeface="HK Grotesk"/>
              </a:rPr>
              <a:t>Scolastici</a:t>
            </a:r>
            <a:r>
              <a:rPr lang="en-US" sz="2200" b="1" dirty="0">
                <a:solidFill>
                  <a:srgbClr val="414042"/>
                </a:solidFill>
                <a:latin typeface="HK Grotesk"/>
              </a:rPr>
              <a:t> </a:t>
            </a:r>
            <a:r>
              <a:rPr lang="en-US" sz="2200" dirty="0" err="1">
                <a:solidFill>
                  <a:srgbClr val="414042"/>
                </a:solidFill>
                <a:latin typeface="HK Grotesk"/>
              </a:rPr>
              <a:t>hanno</a:t>
            </a:r>
            <a:r>
              <a:rPr lang="en-US" sz="2200" dirty="0">
                <a:solidFill>
                  <a:srgbClr val="414042"/>
                </a:solidFill>
                <a:latin typeface="HK Grotesk"/>
              </a:rPr>
              <a:t> </a:t>
            </a:r>
            <a:r>
              <a:rPr lang="en-US" sz="2200" dirty="0" err="1">
                <a:solidFill>
                  <a:srgbClr val="414042"/>
                </a:solidFill>
                <a:latin typeface="HK Grotesk"/>
              </a:rPr>
              <a:t>valori</a:t>
            </a:r>
            <a:r>
              <a:rPr lang="en-US" sz="2200" dirty="0">
                <a:solidFill>
                  <a:srgbClr val="414042"/>
                </a:solidFill>
                <a:latin typeface="HK Grotesk"/>
              </a:rPr>
              <a:t> </a:t>
            </a:r>
            <a:r>
              <a:rPr lang="en-US" sz="2200" dirty="0" err="1">
                <a:solidFill>
                  <a:srgbClr val="414042"/>
                </a:solidFill>
                <a:latin typeface="HK Grotesk"/>
              </a:rPr>
              <a:t>medi</a:t>
            </a:r>
            <a:r>
              <a:rPr lang="en-US" sz="2200" dirty="0">
                <a:solidFill>
                  <a:srgbClr val="414042"/>
                </a:solidFill>
                <a:latin typeface="HK Grotesk"/>
              </a:rPr>
              <a:t> </a:t>
            </a:r>
            <a:r>
              <a:rPr lang="en-US" sz="2200" dirty="0" err="1">
                <a:solidFill>
                  <a:srgbClr val="414042"/>
                </a:solidFill>
                <a:latin typeface="HK Grotesk"/>
              </a:rPr>
              <a:t>che</a:t>
            </a:r>
            <a:r>
              <a:rPr lang="en-US" sz="2200" dirty="0">
                <a:solidFill>
                  <a:srgbClr val="414042"/>
                </a:solidFill>
                <a:latin typeface="HK Grotesk"/>
              </a:rPr>
              <a:t> </a:t>
            </a:r>
            <a:r>
              <a:rPr lang="en-US" sz="2200" dirty="0">
                <a:solidFill>
                  <a:srgbClr val="414042"/>
                </a:solidFill>
                <a:latin typeface="HK Grotesk Bold"/>
              </a:rPr>
              <a:t>non </a:t>
            </a:r>
            <a:r>
              <a:rPr lang="en-US" sz="2200" dirty="0" err="1">
                <a:solidFill>
                  <a:srgbClr val="414042"/>
                </a:solidFill>
                <a:latin typeface="HK Grotesk Bold"/>
              </a:rPr>
              <a:t>rispettano</a:t>
            </a:r>
            <a:r>
              <a:rPr lang="en-US" sz="2200" dirty="0">
                <a:solidFill>
                  <a:srgbClr val="414042"/>
                </a:solidFill>
                <a:latin typeface="HK Grotesk"/>
              </a:rPr>
              <a:t> </a:t>
            </a:r>
            <a:r>
              <a:rPr lang="en-US" sz="2200" dirty="0" err="1">
                <a:solidFill>
                  <a:srgbClr val="414042"/>
                </a:solidFill>
                <a:latin typeface="HK Grotesk"/>
              </a:rPr>
              <a:t>i</a:t>
            </a:r>
            <a:r>
              <a:rPr lang="en-US" sz="2200" dirty="0">
                <a:solidFill>
                  <a:srgbClr val="414042"/>
                </a:solidFill>
                <a:latin typeface="HK Grotesk"/>
              </a:rPr>
              <a:t> QoS.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7700" y="0"/>
            <a:ext cx="8950031" cy="10287000"/>
            <a:chOff x="0" y="0"/>
            <a:chExt cx="5837538" cy="67095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37538" cy="6709559"/>
            </a:xfrm>
            <a:custGeom>
              <a:avLst/>
              <a:gdLst/>
              <a:ahLst/>
              <a:cxnLst/>
              <a:rect l="l" t="t" r="r" b="b"/>
              <a:pathLst>
                <a:path w="5837538" h="6709559">
                  <a:moveTo>
                    <a:pt x="553273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404758"/>
                  </a:lnTo>
                  <a:cubicBezTo>
                    <a:pt x="0" y="6573669"/>
                    <a:pt x="135890" y="6709559"/>
                    <a:pt x="304800" y="6709559"/>
                  </a:cubicBezTo>
                  <a:lnTo>
                    <a:pt x="5532738" y="6709559"/>
                  </a:lnTo>
                  <a:cubicBezTo>
                    <a:pt x="5701648" y="6709559"/>
                    <a:pt x="5837538" y="6573669"/>
                    <a:pt x="5837538" y="6404758"/>
                  </a:cubicBezTo>
                  <a:lnTo>
                    <a:pt x="5837538" y="304800"/>
                  </a:lnTo>
                  <a:cubicBezTo>
                    <a:pt x="5837538" y="135890"/>
                    <a:pt x="5701648" y="0"/>
                    <a:pt x="5532738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3371174"/>
            <a:ext cx="6291132" cy="3544653"/>
            <a:chOff x="0" y="0"/>
            <a:chExt cx="8388177" cy="472620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8388177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222A9B"/>
                  </a:solidFill>
                  <a:latin typeface="HK Grotesk Semi-Bold"/>
                </a:rPr>
                <a:t>Versione migliorativa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99732"/>
              <a:ext cx="8388177" cy="2206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414042"/>
                  </a:solidFill>
                  <a:latin typeface="HK Grotesk"/>
                </a:rPr>
                <a:t>La </a:t>
              </a:r>
              <a:r>
                <a:rPr lang="en-US" sz="3200">
                  <a:solidFill>
                    <a:srgbClr val="414042"/>
                  </a:solidFill>
                  <a:latin typeface="HK Grotesk Bold"/>
                </a:rPr>
                <a:t>versione migliorativa </a:t>
              </a:r>
              <a:r>
                <a:rPr lang="en-US" sz="3200">
                  <a:solidFill>
                    <a:srgbClr val="414042"/>
                  </a:solidFill>
                  <a:latin typeface="HK Grotesk"/>
                </a:rPr>
                <a:t>è stata ottenuta studiando le risposte del sistema al variare: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700846" y="1763316"/>
            <a:ext cx="7212344" cy="1356435"/>
            <a:chOff x="0" y="0"/>
            <a:chExt cx="9616459" cy="1808581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Tempi di esecuzione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86442"/>
              <a:ext cx="9616459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Il miglioramento dei tempi di servizio prevede un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costo inferiore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, a discapito del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tempo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 necessario per studiare tecniche migliorative al processo di lavoro.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00846" y="3882352"/>
            <a:ext cx="7212344" cy="1358340"/>
            <a:chOff x="0" y="0"/>
            <a:chExt cx="9616459" cy="181112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Numero di serventi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86442"/>
              <a:ext cx="9616459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L’aumento del numero di serventi è sicuramente realizzabile nel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breve periodo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, con conseguente aumento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notevole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 dei </a:t>
              </a:r>
              <a:r>
                <a:rPr lang="en-US" sz="2200">
                  <a:solidFill>
                    <a:srgbClr val="414042"/>
                  </a:solidFill>
                  <a:latin typeface="HK Grotesk Bold"/>
                </a:rPr>
                <a:t>costi</a:t>
              </a:r>
              <a:r>
                <a:rPr lang="en-US" sz="2200">
                  <a:solidFill>
                    <a:srgbClr val="414042"/>
                  </a:solidFill>
                  <a:latin typeface="HK Grotesk"/>
                </a:rPr>
                <a:t> totali. 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700846" y="6334764"/>
            <a:ext cx="721234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endParaRPr/>
          </a:p>
        </p:txBody>
      </p:sp>
      <p:grpSp>
        <p:nvGrpSpPr>
          <p:cNvPr id="14" name="Group 14"/>
          <p:cNvGrpSpPr/>
          <p:nvPr/>
        </p:nvGrpSpPr>
        <p:grpSpPr>
          <a:xfrm>
            <a:off x="9700846" y="5959831"/>
            <a:ext cx="7212344" cy="1412971"/>
            <a:chOff x="0" y="-57150"/>
            <a:chExt cx="9616459" cy="188396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Centri considerati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86442"/>
              <a:ext cx="9616459" cy="1040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 dirty="0" err="1">
                  <a:solidFill>
                    <a:srgbClr val="414042"/>
                  </a:solidFill>
                  <a:latin typeface="HK Grotesk"/>
                </a:rPr>
                <a:t>Vengono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 </a:t>
              </a:r>
              <a:r>
                <a:rPr lang="en-US" sz="2200" dirty="0" err="1">
                  <a:solidFill>
                    <a:srgbClr val="414042"/>
                  </a:solidFill>
                  <a:latin typeface="HK Grotesk"/>
                </a:rPr>
                <a:t>considerati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 </a:t>
              </a:r>
              <a:r>
                <a:rPr lang="en-US" sz="2200" dirty="0" err="1">
                  <a:solidFill>
                    <a:srgbClr val="414042"/>
                  </a:solidFill>
                  <a:latin typeface="HK Grotesk"/>
                </a:rPr>
                <a:t>i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 soli </a:t>
              </a:r>
              <a:r>
                <a:rPr lang="en-US" sz="2200" dirty="0" err="1">
                  <a:solidFill>
                    <a:srgbClr val="414042"/>
                  </a:solidFill>
                  <a:latin typeface="HK Grotesk"/>
                </a:rPr>
                <a:t>centri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 </a:t>
              </a:r>
              <a:r>
                <a:rPr lang="en-US" sz="2200" dirty="0">
                  <a:solidFill>
                    <a:srgbClr val="414042"/>
                  </a:solidFill>
                  <a:latin typeface="HK Grotesk Bold"/>
                </a:rPr>
                <a:t>Cultura, </a:t>
              </a:r>
              <a:r>
                <a:rPr lang="en-US" sz="2200" dirty="0" err="1">
                  <a:solidFill>
                    <a:srgbClr val="414042"/>
                  </a:solidFill>
                  <a:latin typeface="HK Grotesk Bold"/>
                </a:rPr>
                <a:t>Servizi</a:t>
              </a:r>
              <a:r>
                <a:rPr lang="en-US" sz="2200" dirty="0">
                  <a:solidFill>
                    <a:srgbClr val="414042"/>
                  </a:solidFill>
                  <a:latin typeface="HK Grotesk Bold"/>
                </a:rPr>
                <a:t> </a:t>
              </a:r>
              <a:r>
                <a:rPr lang="en-US" sz="2200" dirty="0" err="1">
                  <a:solidFill>
                    <a:srgbClr val="414042"/>
                  </a:solidFill>
                  <a:latin typeface="HK Grotesk Bold"/>
                </a:rPr>
                <a:t>Sociali</a:t>
              </a:r>
              <a:r>
                <a:rPr lang="en-US" sz="2200" dirty="0">
                  <a:solidFill>
                    <a:srgbClr val="414042"/>
                  </a:solidFill>
                  <a:latin typeface="HK Grotesk Bold"/>
                </a:rPr>
                <a:t> e </a:t>
              </a:r>
              <a:r>
                <a:rPr lang="en-US" sz="2200" dirty="0" err="1">
                  <a:solidFill>
                    <a:srgbClr val="414042"/>
                  </a:solidFill>
                  <a:latin typeface="HK Grotesk Bold"/>
                </a:rPr>
                <a:t>Servizi</a:t>
              </a:r>
              <a:r>
                <a:rPr lang="en-US" sz="2200" dirty="0">
                  <a:solidFill>
                    <a:srgbClr val="414042"/>
                  </a:solidFill>
                  <a:latin typeface="HK Grotesk Bold"/>
                </a:rPr>
                <a:t> </a:t>
              </a:r>
              <a:r>
                <a:rPr lang="en-US" sz="2200" dirty="0" err="1">
                  <a:solidFill>
                    <a:srgbClr val="414042"/>
                  </a:solidFill>
                  <a:latin typeface="HK Grotesk Bold"/>
                </a:rPr>
                <a:t>Scolastici</a:t>
              </a:r>
              <a:r>
                <a:rPr lang="en-US" sz="2200" dirty="0">
                  <a:solidFill>
                    <a:srgbClr val="414042"/>
                  </a:solidFill>
                  <a:latin typeface="HK Grotesk Bold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7700" y="0"/>
            <a:ext cx="8950031" cy="10287000"/>
            <a:chOff x="0" y="0"/>
            <a:chExt cx="5837538" cy="67095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37538" cy="6709559"/>
            </a:xfrm>
            <a:custGeom>
              <a:avLst/>
              <a:gdLst/>
              <a:ahLst/>
              <a:cxnLst/>
              <a:rect l="l" t="t" r="r" b="b"/>
              <a:pathLst>
                <a:path w="5837538" h="6709559">
                  <a:moveTo>
                    <a:pt x="553273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404758"/>
                  </a:lnTo>
                  <a:cubicBezTo>
                    <a:pt x="0" y="6573669"/>
                    <a:pt x="135890" y="6709559"/>
                    <a:pt x="304800" y="6709559"/>
                  </a:cubicBezTo>
                  <a:lnTo>
                    <a:pt x="5532738" y="6709559"/>
                  </a:lnTo>
                  <a:cubicBezTo>
                    <a:pt x="5701648" y="6709559"/>
                    <a:pt x="5837538" y="6573669"/>
                    <a:pt x="5837538" y="6404758"/>
                  </a:cubicBezTo>
                  <a:lnTo>
                    <a:pt x="5837538" y="304800"/>
                  </a:lnTo>
                  <a:cubicBezTo>
                    <a:pt x="5837538" y="135890"/>
                    <a:pt x="5701648" y="0"/>
                    <a:pt x="5532738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>
            <a:off x="8770449" y="4970893"/>
            <a:ext cx="9073137" cy="3889866"/>
          </a:xfrm>
          <a:custGeom>
            <a:avLst/>
            <a:gdLst/>
            <a:ahLst/>
            <a:cxnLst/>
            <a:rect l="l" t="t" r="r" b="b"/>
            <a:pathLst>
              <a:path w="9073137" h="3889866">
                <a:moveTo>
                  <a:pt x="0" y="0"/>
                </a:moveTo>
                <a:lnTo>
                  <a:pt x="9073138" y="0"/>
                </a:lnTo>
                <a:lnTo>
                  <a:pt x="9073138" y="3889867"/>
                </a:lnTo>
                <a:lnTo>
                  <a:pt x="0" y="3889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5" name="Freeform 5"/>
          <p:cNvSpPr/>
          <p:nvPr/>
        </p:nvSpPr>
        <p:spPr>
          <a:xfrm>
            <a:off x="10199397" y="3371174"/>
            <a:ext cx="6215243" cy="1376892"/>
          </a:xfrm>
          <a:custGeom>
            <a:avLst/>
            <a:gdLst/>
            <a:ahLst/>
            <a:cxnLst/>
            <a:rect l="l" t="t" r="r" b="b"/>
            <a:pathLst>
              <a:path w="6215243" h="1376892">
                <a:moveTo>
                  <a:pt x="0" y="0"/>
                </a:moveTo>
                <a:lnTo>
                  <a:pt x="6215242" y="0"/>
                </a:lnTo>
                <a:lnTo>
                  <a:pt x="6215242" y="1376891"/>
                </a:lnTo>
                <a:lnTo>
                  <a:pt x="0" y="1376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1028700" y="3371174"/>
            <a:ext cx="6291132" cy="3544653"/>
            <a:chOff x="0" y="0"/>
            <a:chExt cx="8388177" cy="4726204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8388177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222A9B"/>
                  </a:solidFill>
                  <a:latin typeface="HK Grotesk Semi-Bold"/>
                </a:rPr>
                <a:t>Versione definitiva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99732"/>
              <a:ext cx="8388177" cy="2206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414042"/>
                  </a:solidFill>
                  <a:latin typeface="HK Grotesk"/>
                </a:rPr>
                <a:t>La </a:t>
              </a:r>
              <a:r>
                <a:rPr lang="en-US" sz="3200">
                  <a:solidFill>
                    <a:srgbClr val="414042"/>
                  </a:solidFill>
                  <a:latin typeface="HK Grotesk Bold"/>
                </a:rPr>
                <a:t>versione definitiva</a:t>
              </a:r>
              <a:r>
                <a:rPr lang="en-US" sz="3200">
                  <a:solidFill>
                    <a:srgbClr val="414042"/>
                  </a:solidFill>
                  <a:latin typeface="HK Grotesk"/>
                </a:rPr>
                <a:t> che </a:t>
              </a:r>
              <a:r>
                <a:rPr lang="en-US" sz="3200">
                  <a:solidFill>
                    <a:srgbClr val="414042"/>
                  </a:solidFill>
                  <a:latin typeface="HK Grotesk Bold"/>
                </a:rPr>
                <a:t>rispetta i QoS</a:t>
              </a:r>
              <a:r>
                <a:rPr lang="en-US" sz="3200">
                  <a:solidFill>
                    <a:srgbClr val="414042"/>
                  </a:solidFill>
                  <a:latin typeface="HK Grotesk"/>
                </a:rPr>
                <a:t> è stata ottenuta mediante le seguenti modifiche: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00846" y="1763316"/>
            <a:ext cx="7212344" cy="965910"/>
            <a:chOff x="0" y="0"/>
            <a:chExt cx="9616459" cy="128788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Servizi Scolastici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86442"/>
              <a:ext cx="9616459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414042"/>
                  </a:solidFill>
                  <a:latin typeface="HK Grotesk"/>
                </a:rPr>
                <a:t>Aumento di due serventi;</a:t>
              </a:r>
            </a:p>
            <a:p>
              <a:pPr marL="474980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Diminuzione del tempo di servizio del 13%.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00846" y="6334764"/>
            <a:ext cx="721234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endParaRPr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70B85EE-F2E7-CBFD-7633-86E8E9716CD0}"/>
              </a:ext>
            </a:extLst>
          </p:cNvPr>
          <p:cNvSpPr txBox="1"/>
          <p:nvPr/>
        </p:nvSpPr>
        <p:spPr>
          <a:xfrm>
            <a:off x="15881238" y="5129336"/>
            <a:ext cx="1962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E(s) diminuito del 13%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7700" y="0"/>
            <a:ext cx="8950031" cy="10287000"/>
            <a:chOff x="0" y="0"/>
            <a:chExt cx="5837538" cy="67095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37538" cy="6709559"/>
            </a:xfrm>
            <a:custGeom>
              <a:avLst/>
              <a:gdLst/>
              <a:ahLst/>
              <a:cxnLst/>
              <a:rect l="l" t="t" r="r" b="b"/>
              <a:pathLst>
                <a:path w="5837538" h="6709559">
                  <a:moveTo>
                    <a:pt x="553273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404758"/>
                  </a:lnTo>
                  <a:cubicBezTo>
                    <a:pt x="0" y="6573669"/>
                    <a:pt x="135890" y="6709559"/>
                    <a:pt x="304800" y="6709559"/>
                  </a:cubicBezTo>
                  <a:lnTo>
                    <a:pt x="5532738" y="6709559"/>
                  </a:lnTo>
                  <a:cubicBezTo>
                    <a:pt x="5701648" y="6709559"/>
                    <a:pt x="5837538" y="6573669"/>
                    <a:pt x="5837538" y="6404758"/>
                  </a:cubicBezTo>
                  <a:lnTo>
                    <a:pt x="5837538" y="304800"/>
                  </a:lnTo>
                  <a:cubicBezTo>
                    <a:pt x="5837538" y="135890"/>
                    <a:pt x="5701648" y="0"/>
                    <a:pt x="5532738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>
            <a:off x="9249368" y="3706954"/>
            <a:ext cx="8115300" cy="865430"/>
          </a:xfrm>
          <a:custGeom>
            <a:avLst/>
            <a:gdLst/>
            <a:ahLst/>
            <a:cxnLst/>
            <a:rect l="l" t="t" r="r" b="b"/>
            <a:pathLst>
              <a:path w="8115300" h="865430">
                <a:moveTo>
                  <a:pt x="0" y="0"/>
                </a:moveTo>
                <a:lnTo>
                  <a:pt x="8115300" y="0"/>
                </a:lnTo>
                <a:lnTo>
                  <a:pt x="8115300" y="865430"/>
                </a:lnTo>
                <a:lnTo>
                  <a:pt x="0" y="865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8961195" y="4974569"/>
            <a:ext cx="8691645" cy="3882515"/>
          </a:xfrm>
          <a:custGeom>
            <a:avLst/>
            <a:gdLst/>
            <a:ahLst/>
            <a:cxnLst/>
            <a:rect l="l" t="t" r="r" b="b"/>
            <a:pathLst>
              <a:path w="8691645" h="3882515">
                <a:moveTo>
                  <a:pt x="0" y="0"/>
                </a:moveTo>
                <a:lnTo>
                  <a:pt x="8691646" y="0"/>
                </a:lnTo>
                <a:lnTo>
                  <a:pt x="8691646" y="3882515"/>
                </a:lnTo>
                <a:lnTo>
                  <a:pt x="0" y="3882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1028700" y="3371174"/>
            <a:ext cx="6291132" cy="3544653"/>
            <a:chOff x="0" y="0"/>
            <a:chExt cx="8388177" cy="4726204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8388177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222A9B"/>
                  </a:solidFill>
                  <a:latin typeface="HK Grotesk Semi-Bold"/>
                </a:rPr>
                <a:t>Versione definitiva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99732"/>
              <a:ext cx="8388177" cy="2206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414042"/>
                  </a:solidFill>
                  <a:latin typeface="HK Grotesk"/>
                </a:rPr>
                <a:t>La </a:t>
              </a:r>
              <a:r>
                <a:rPr lang="en-US" sz="3200">
                  <a:solidFill>
                    <a:srgbClr val="414042"/>
                  </a:solidFill>
                  <a:latin typeface="HK Grotesk Bold"/>
                </a:rPr>
                <a:t>versione definitiva</a:t>
              </a:r>
              <a:r>
                <a:rPr lang="en-US" sz="3200">
                  <a:solidFill>
                    <a:srgbClr val="414042"/>
                  </a:solidFill>
                  <a:latin typeface="HK Grotesk"/>
                </a:rPr>
                <a:t> che </a:t>
              </a:r>
              <a:r>
                <a:rPr lang="en-US" sz="3200">
                  <a:solidFill>
                    <a:srgbClr val="414042"/>
                  </a:solidFill>
                  <a:latin typeface="HK Grotesk Bold"/>
                </a:rPr>
                <a:t>rispetta i QoS</a:t>
              </a:r>
              <a:r>
                <a:rPr lang="en-US" sz="3200">
                  <a:solidFill>
                    <a:srgbClr val="414042"/>
                  </a:solidFill>
                  <a:latin typeface="HK Grotesk"/>
                </a:rPr>
                <a:t> è stata ottenuta mediante le seguenti modifiche: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00846" y="1028700"/>
            <a:ext cx="7212344" cy="2139391"/>
            <a:chOff x="0" y="0"/>
            <a:chExt cx="9616459" cy="285252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Servizi Sociali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86442"/>
              <a:ext cx="9616459" cy="2576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 dirty="0" err="1">
                  <a:solidFill>
                    <a:srgbClr val="414042"/>
                  </a:solidFill>
                  <a:latin typeface="HK Grotesk"/>
                </a:rPr>
                <a:t>Scelta</a:t>
              </a:r>
              <a:r>
                <a:rPr lang="en-US" sz="2199" dirty="0">
                  <a:solidFill>
                    <a:srgbClr val="414042"/>
                  </a:solidFill>
                  <a:latin typeface="HK Grotesk"/>
                </a:rPr>
                <a:t> </a:t>
              </a:r>
              <a:r>
                <a:rPr lang="en-US" sz="2199" dirty="0" err="1">
                  <a:solidFill>
                    <a:srgbClr val="414042"/>
                  </a:solidFill>
                  <a:latin typeface="HK Grotesk"/>
                </a:rPr>
                <a:t>tra</a:t>
              </a:r>
              <a:r>
                <a:rPr lang="en-US" sz="2199" dirty="0">
                  <a:solidFill>
                    <a:srgbClr val="414042"/>
                  </a:solidFill>
                  <a:latin typeface="HK Grotesk"/>
                </a:rPr>
                <a:t>: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dirty="0" err="1">
                  <a:solidFill>
                    <a:srgbClr val="414042"/>
                  </a:solidFill>
                  <a:latin typeface="HK Grotesk"/>
                </a:rPr>
                <a:t>Diminuzione</a:t>
              </a:r>
              <a:r>
                <a:rPr lang="en-US" sz="2199" dirty="0">
                  <a:solidFill>
                    <a:srgbClr val="414042"/>
                  </a:solidFill>
                  <a:latin typeface="HK Grotesk"/>
                </a:rPr>
                <a:t> del tempo di </a:t>
              </a:r>
              <a:r>
                <a:rPr lang="en-US" sz="2199" dirty="0" err="1">
                  <a:solidFill>
                    <a:srgbClr val="414042"/>
                  </a:solidFill>
                  <a:latin typeface="HK Grotesk"/>
                </a:rPr>
                <a:t>servizio</a:t>
              </a:r>
              <a:r>
                <a:rPr lang="en-US" sz="2199" dirty="0">
                  <a:solidFill>
                    <a:srgbClr val="414042"/>
                  </a:solidFill>
                  <a:latin typeface="HK Grotesk"/>
                </a:rPr>
                <a:t> dell’8% - </a:t>
              </a:r>
              <a:r>
                <a:rPr lang="en-US" sz="2199" dirty="0" err="1">
                  <a:solidFill>
                    <a:srgbClr val="414042"/>
                  </a:solidFill>
                  <a:latin typeface="HK Grotesk"/>
                </a:rPr>
                <a:t>costi</a:t>
              </a:r>
              <a:r>
                <a:rPr lang="en-US" sz="2199" dirty="0">
                  <a:solidFill>
                    <a:srgbClr val="414042"/>
                  </a:solidFill>
                  <a:latin typeface="HK Grotesk"/>
                </a:rPr>
                <a:t> </a:t>
              </a:r>
              <a:r>
                <a:rPr lang="en-US" sz="2199" dirty="0" err="1">
                  <a:solidFill>
                    <a:srgbClr val="414042"/>
                  </a:solidFill>
                  <a:latin typeface="HK Grotesk"/>
                </a:rPr>
                <a:t>ridotti</a:t>
              </a:r>
              <a:r>
                <a:rPr lang="en-US" sz="2199" dirty="0">
                  <a:solidFill>
                    <a:srgbClr val="414042"/>
                  </a:solidFill>
                  <a:latin typeface="HK Grotesk"/>
                </a:rPr>
                <a:t> e QoS </a:t>
              </a:r>
              <a:r>
                <a:rPr lang="en-US" sz="2199" dirty="0" err="1">
                  <a:solidFill>
                    <a:srgbClr val="414042"/>
                  </a:solidFill>
                  <a:latin typeface="HK Grotesk"/>
                </a:rPr>
                <a:t>parzialmente</a:t>
              </a:r>
              <a:r>
                <a:rPr lang="en-US" sz="2199" dirty="0">
                  <a:solidFill>
                    <a:srgbClr val="414042"/>
                  </a:solidFill>
                  <a:latin typeface="HK Grotesk"/>
                </a:rPr>
                <a:t> </a:t>
              </a:r>
              <a:r>
                <a:rPr lang="en-US" sz="2199" dirty="0" err="1">
                  <a:solidFill>
                    <a:srgbClr val="414042"/>
                  </a:solidFill>
                  <a:latin typeface="HK Grotesk"/>
                </a:rPr>
                <a:t>soddisfatti</a:t>
              </a:r>
              <a:r>
                <a:rPr lang="en-US" sz="2199" dirty="0">
                  <a:solidFill>
                    <a:srgbClr val="414042"/>
                  </a:solidFill>
                  <a:latin typeface="HK Grotesk"/>
                </a:rPr>
                <a:t>;</a:t>
              </a:r>
            </a:p>
            <a:p>
              <a:pPr marL="474980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200" dirty="0" err="1">
                  <a:solidFill>
                    <a:srgbClr val="414042"/>
                  </a:solidFill>
                  <a:latin typeface="HK Grotesk"/>
                </a:rPr>
                <a:t>Aumento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 di un servente - </a:t>
              </a:r>
              <a:r>
                <a:rPr lang="en-US" sz="2200" dirty="0" err="1">
                  <a:solidFill>
                    <a:srgbClr val="414042"/>
                  </a:solidFill>
                  <a:latin typeface="HK Grotesk"/>
                </a:rPr>
                <a:t>costi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 </a:t>
              </a:r>
              <a:r>
                <a:rPr lang="en-US" sz="2200" dirty="0" err="1">
                  <a:solidFill>
                    <a:srgbClr val="414042"/>
                  </a:solidFill>
                  <a:latin typeface="HK Grotesk"/>
                </a:rPr>
                <a:t>maggiori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 e QoS </a:t>
              </a:r>
              <a:r>
                <a:rPr lang="en-US" sz="2200" dirty="0" err="1">
                  <a:solidFill>
                    <a:srgbClr val="414042"/>
                  </a:solidFill>
                  <a:latin typeface="HK Grotesk"/>
                </a:rPr>
                <a:t>soddisfatti</a:t>
              </a:r>
              <a:r>
                <a:rPr lang="en-US" sz="2200" dirty="0">
                  <a:solidFill>
                    <a:srgbClr val="414042"/>
                  </a:solidFill>
                  <a:latin typeface="HK Grotesk"/>
                </a:rPr>
                <a:t>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00846" y="6334764"/>
            <a:ext cx="721234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7700" y="0"/>
            <a:ext cx="8950031" cy="10287000"/>
            <a:chOff x="0" y="0"/>
            <a:chExt cx="5837538" cy="67095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37538" cy="6709559"/>
            </a:xfrm>
            <a:custGeom>
              <a:avLst/>
              <a:gdLst/>
              <a:ahLst/>
              <a:cxnLst/>
              <a:rect l="l" t="t" r="r" b="b"/>
              <a:pathLst>
                <a:path w="5837538" h="6709559">
                  <a:moveTo>
                    <a:pt x="553273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404758"/>
                  </a:lnTo>
                  <a:cubicBezTo>
                    <a:pt x="0" y="6573669"/>
                    <a:pt x="135890" y="6709559"/>
                    <a:pt x="304800" y="6709559"/>
                  </a:cubicBezTo>
                  <a:lnTo>
                    <a:pt x="5532738" y="6709559"/>
                  </a:lnTo>
                  <a:cubicBezTo>
                    <a:pt x="5701648" y="6709559"/>
                    <a:pt x="5837538" y="6573669"/>
                    <a:pt x="5837538" y="6404758"/>
                  </a:cubicBezTo>
                  <a:lnTo>
                    <a:pt x="5837538" y="304800"/>
                  </a:lnTo>
                  <a:cubicBezTo>
                    <a:pt x="5837538" y="135890"/>
                    <a:pt x="5701648" y="0"/>
                    <a:pt x="5532738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>
            <a:off x="9192615" y="2821498"/>
            <a:ext cx="8228806" cy="1099351"/>
          </a:xfrm>
          <a:custGeom>
            <a:avLst/>
            <a:gdLst/>
            <a:ahLst/>
            <a:cxnLst/>
            <a:rect l="l" t="t" r="r" b="b"/>
            <a:pathLst>
              <a:path w="8228806" h="1099351">
                <a:moveTo>
                  <a:pt x="0" y="0"/>
                </a:moveTo>
                <a:lnTo>
                  <a:pt x="8228806" y="0"/>
                </a:lnTo>
                <a:lnTo>
                  <a:pt x="8228806" y="1099351"/>
                </a:lnTo>
                <a:lnTo>
                  <a:pt x="0" y="1099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8689727" y="4794390"/>
            <a:ext cx="9234582" cy="3977368"/>
          </a:xfrm>
          <a:custGeom>
            <a:avLst/>
            <a:gdLst/>
            <a:ahLst/>
            <a:cxnLst/>
            <a:rect l="l" t="t" r="r" b="b"/>
            <a:pathLst>
              <a:path w="9234582" h="3977368">
                <a:moveTo>
                  <a:pt x="0" y="0"/>
                </a:moveTo>
                <a:lnTo>
                  <a:pt x="9234582" y="0"/>
                </a:lnTo>
                <a:lnTo>
                  <a:pt x="9234582" y="3977368"/>
                </a:lnTo>
                <a:lnTo>
                  <a:pt x="0" y="3977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1028700" y="3371174"/>
            <a:ext cx="6291132" cy="3544653"/>
            <a:chOff x="0" y="0"/>
            <a:chExt cx="8388177" cy="4726204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8388177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222A9B"/>
                  </a:solidFill>
                  <a:latin typeface="HK Grotesk Semi-Bold"/>
                </a:rPr>
                <a:t>Versione definitiva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99732"/>
              <a:ext cx="8388177" cy="2206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414042"/>
                  </a:solidFill>
                  <a:latin typeface="HK Grotesk"/>
                </a:rPr>
                <a:t>La </a:t>
              </a:r>
              <a:r>
                <a:rPr lang="en-US" sz="3200">
                  <a:solidFill>
                    <a:srgbClr val="414042"/>
                  </a:solidFill>
                  <a:latin typeface="HK Grotesk Bold"/>
                </a:rPr>
                <a:t>versione definitiva</a:t>
              </a:r>
              <a:r>
                <a:rPr lang="en-US" sz="3200">
                  <a:solidFill>
                    <a:srgbClr val="414042"/>
                  </a:solidFill>
                  <a:latin typeface="HK Grotesk"/>
                </a:rPr>
                <a:t> che </a:t>
              </a:r>
              <a:r>
                <a:rPr lang="en-US" sz="3200">
                  <a:solidFill>
                    <a:srgbClr val="414042"/>
                  </a:solidFill>
                  <a:latin typeface="HK Grotesk Bold"/>
                </a:rPr>
                <a:t>rispetta i QoS</a:t>
              </a:r>
              <a:r>
                <a:rPr lang="en-US" sz="3200">
                  <a:solidFill>
                    <a:srgbClr val="414042"/>
                  </a:solidFill>
                  <a:latin typeface="HK Grotesk"/>
                </a:rPr>
                <a:t> è stata ottenuta mediante le seguenti modifiche: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700846" y="6334764"/>
            <a:ext cx="721234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endParaRPr/>
          </a:p>
        </p:txBody>
      </p:sp>
      <p:grpSp>
        <p:nvGrpSpPr>
          <p:cNvPr id="10" name="Group 10"/>
          <p:cNvGrpSpPr/>
          <p:nvPr/>
        </p:nvGrpSpPr>
        <p:grpSpPr>
          <a:xfrm>
            <a:off x="9700846" y="1282700"/>
            <a:ext cx="7212344" cy="577290"/>
            <a:chOff x="0" y="0"/>
            <a:chExt cx="9616459" cy="76972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57150"/>
              <a:ext cx="96164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Cultura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86442"/>
              <a:ext cx="9616459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0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Aumento di un servente.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1215" y="4328241"/>
            <a:ext cx="16006785" cy="1620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03"/>
              </a:lnSpc>
            </a:pPr>
            <a:r>
              <a:rPr lang="en-US" sz="10669">
                <a:solidFill>
                  <a:srgbClr val="222A9B"/>
                </a:solidFill>
                <a:latin typeface="HK Grotesk Semi-Bold"/>
              </a:rPr>
              <a:t>Grazie per l’attenzione.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92" y="4750131"/>
            <a:ext cx="1387937" cy="1032278"/>
          </a:xfrm>
          <a:custGeom>
            <a:avLst/>
            <a:gdLst/>
            <a:ahLst/>
            <a:cxnLst/>
            <a:rect l="l" t="t" r="r" b="b"/>
            <a:pathLst>
              <a:path w="1387937" h="1032278">
                <a:moveTo>
                  <a:pt x="0" y="0"/>
                </a:moveTo>
                <a:lnTo>
                  <a:pt x="1387936" y="0"/>
                </a:lnTo>
                <a:lnTo>
                  <a:pt x="1387936" y="1032278"/>
                </a:lnTo>
                <a:lnTo>
                  <a:pt x="0" y="1032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6821774" y="4574189"/>
            <a:ext cx="1367714" cy="1138622"/>
          </a:xfrm>
          <a:custGeom>
            <a:avLst/>
            <a:gdLst/>
            <a:ahLst/>
            <a:cxnLst/>
            <a:rect l="l" t="t" r="r" b="b"/>
            <a:pathLst>
              <a:path w="1367714" h="1138622">
                <a:moveTo>
                  <a:pt x="0" y="0"/>
                </a:moveTo>
                <a:lnTo>
                  <a:pt x="1367714" y="0"/>
                </a:lnTo>
                <a:lnTo>
                  <a:pt x="1367714" y="1138622"/>
                </a:lnTo>
                <a:lnTo>
                  <a:pt x="0" y="1138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2676410" y="4388740"/>
            <a:ext cx="2112560" cy="1509520"/>
          </a:xfrm>
          <a:custGeom>
            <a:avLst/>
            <a:gdLst/>
            <a:ahLst/>
            <a:cxnLst/>
            <a:rect l="l" t="t" r="r" b="b"/>
            <a:pathLst>
              <a:path w="2112560" h="1509520">
                <a:moveTo>
                  <a:pt x="0" y="0"/>
                </a:moveTo>
                <a:lnTo>
                  <a:pt x="2112560" y="0"/>
                </a:lnTo>
                <a:lnTo>
                  <a:pt x="2112560" y="1509520"/>
                </a:lnTo>
                <a:lnTo>
                  <a:pt x="0" y="15095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16230600" cy="1950168"/>
            <a:chOff x="0" y="0"/>
            <a:chExt cx="21640800" cy="2600224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21640800" cy="141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222A9B"/>
                  </a:solidFill>
                  <a:latin typeface="HK Grotesk Semi-Bold"/>
                </a:rPr>
                <a:t>Sportelli comunali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95162"/>
              <a:ext cx="18531791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414042"/>
                  </a:solidFill>
                  <a:latin typeface="HK Grotesk"/>
                </a:rPr>
                <a:t>Gli sportelli comunali presi in considerazione nello studio sono i seguenti: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21774" y="6211076"/>
            <a:ext cx="4644452" cy="1015188"/>
            <a:chOff x="0" y="0"/>
            <a:chExt cx="6192603" cy="1353584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0"/>
              <a:ext cx="6192603" cy="579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Anagrafe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07584"/>
              <a:ext cx="6192603" cy="15138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414042"/>
                  </a:solidFill>
                  <a:latin typeface="HK Grotesk"/>
                </a:rPr>
                <a:t>Rilascio certificati d’identità, servizi alla persona e gestione residenze e domicili.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3092" y="6425915"/>
            <a:ext cx="3988498" cy="2234640"/>
            <a:chOff x="0" y="0"/>
            <a:chExt cx="5317997" cy="297952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5317997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Centralino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13442"/>
              <a:ext cx="5317997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Accoglienza ed indirizzamento  del cittadino presso lo sportello richiesto.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76410" y="6211076"/>
            <a:ext cx="3988498" cy="1406188"/>
            <a:chOff x="0" y="0"/>
            <a:chExt cx="5317997" cy="187491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5317997" cy="579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URP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09522"/>
              <a:ext cx="5317997" cy="15138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414042"/>
                  </a:solidFill>
                  <a:latin typeface="HK Grotesk"/>
                </a:rPr>
                <a:t>Ascolto dei cittadini e comunicazione verso quest’ultimi.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76410" y="4443695"/>
            <a:ext cx="803994" cy="1176055"/>
          </a:xfrm>
          <a:custGeom>
            <a:avLst/>
            <a:gdLst/>
            <a:ahLst/>
            <a:cxnLst/>
            <a:rect l="l" t="t" r="r" b="b"/>
            <a:pathLst>
              <a:path w="803994" h="1176055">
                <a:moveTo>
                  <a:pt x="0" y="0"/>
                </a:moveTo>
                <a:lnTo>
                  <a:pt x="803994" y="0"/>
                </a:lnTo>
                <a:lnTo>
                  <a:pt x="803994" y="1176055"/>
                </a:lnTo>
                <a:lnTo>
                  <a:pt x="0" y="1176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623092" y="4486822"/>
            <a:ext cx="1272313" cy="1313356"/>
          </a:xfrm>
          <a:custGeom>
            <a:avLst/>
            <a:gdLst/>
            <a:ahLst/>
            <a:cxnLst/>
            <a:rect l="l" t="t" r="r" b="b"/>
            <a:pathLst>
              <a:path w="1272313" h="1313356">
                <a:moveTo>
                  <a:pt x="0" y="0"/>
                </a:moveTo>
                <a:lnTo>
                  <a:pt x="1272313" y="0"/>
                </a:lnTo>
                <a:lnTo>
                  <a:pt x="1272313" y="1313356"/>
                </a:lnTo>
                <a:lnTo>
                  <a:pt x="0" y="1313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6821774" y="4205628"/>
            <a:ext cx="1364178" cy="1875744"/>
          </a:xfrm>
          <a:custGeom>
            <a:avLst/>
            <a:gdLst/>
            <a:ahLst/>
            <a:cxnLst/>
            <a:rect l="l" t="t" r="r" b="b"/>
            <a:pathLst>
              <a:path w="1364178" h="1875744">
                <a:moveTo>
                  <a:pt x="0" y="0"/>
                </a:moveTo>
                <a:lnTo>
                  <a:pt x="1364178" y="0"/>
                </a:lnTo>
                <a:lnTo>
                  <a:pt x="1364178" y="1875744"/>
                </a:lnTo>
                <a:lnTo>
                  <a:pt x="0" y="1875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16230600" cy="1950168"/>
            <a:chOff x="0" y="0"/>
            <a:chExt cx="21640800" cy="2600224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21640800" cy="141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222A9B"/>
                  </a:solidFill>
                  <a:latin typeface="HK Grotesk Semi-Bold"/>
                </a:rPr>
                <a:t>Sportelli comunali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95162"/>
              <a:ext cx="18531791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414042"/>
                  </a:solidFill>
                  <a:latin typeface="HK Grotesk"/>
                </a:rPr>
                <a:t>Gli sportelli comunali presi in considerazione nello studio sono i seguenti: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21774" y="6211076"/>
            <a:ext cx="4644452" cy="1400374"/>
            <a:chOff x="0" y="0"/>
            <a:chExt cx="6192603" cy="1867165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0"/>
              <a:ext cx="6192603" cy="579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Servizi sociali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07584"/>
              <a:ext cx="6192603" cy="2027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414042"/>
                  </a:solidFill>
                  <a:latin typeface="HK Grotesk"/>
                </a:rPr>
                <a:t>Elaborazioni misure per la prevenzione, riduzione ed eliminazione delle condizioni di disagio del cittadino.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3092" y="6425915"/>
            <a:ext cx="3988498" cy="2234640"/>
            <a:chOff x="0" y="0"/>
            <a:chExt cx="5317997" cy="297952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5317997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Servizi scolastici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13442"/>
              <a:ext cx="5317997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Programmazione e attuazione servizi scolastici comunali per assistenza ed accoglienza.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76410" y="6211076"/>
            <a:ext cx="3988498" cy="1406188"/>
            <a:chOff x="0" y="0"/>
            <a:chExt cx="5317997" cy="187491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5317997" cy="579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Stato civile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09522"/>
              <a:ext cx="5317997" cy="15138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414042"/>
                  </a:solidFill>
                  <a:latin typeface="HK Grotesk"/>
                </a:rPr>
                <a:t>Documentazione di fatti influenti sullo stato delle persone: nascita, matrimonio etc.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92" y="4402722"/>
            <a:ext cx="1771427" cy="1481557"/>
          </a:xfrm>
          <a:custGeom>
            <a:avLst/>
            <a:gdLst/>
            <a:ahLst/>
            <a:cxnLst/>
            <a:rect l="l" t="t" r="r" b="b"/>
            <a:pathLst>
              <a:path w="1771427" h="1481557">
                <a:moveTo>
                  <a:pt x="0" y="0"/>
                </a:moveTo>
                <a:lnTo>
                  <a:pt x="1771427" y="0"/>
                </a:lnTo>
                <a:lnTo>
                  <a:pt x="1771427" y="1481556"/>
                </a:lnTo>
                <a:lnTo>
                  <a:pt x="0" y="1481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6821774" y="4254535"/>
            <a:ext cx="1451236" cy="1777931"/>
          </a:xfrm>
          <a:custGeom>
            <a:avLst/>
            <a:gdLst/>
            <a:ahLst/>
            <a:cxnLst/>
            <a:rect l="l" t="t" r="r" b="b"/>
            <a:pathLst>
              <a:path w="1451236" h="1777931">
                <a:moveTo>
                  <a:pt x="0" y="0"/>
                </a:moveTo>
                <a:lnTo>
                  <a:pt x="1451236" y="0"/>
                </a:lnTo>
                <a:lnTo>
                  <a:pt x="1451236" y="1777930"/>
                </a:lnTo>
                <a:lnTo>
                  <a:pt x="0" y="1777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16230600" cy="1950168"/>
            <a:chOff x="0" y="0"/>
            <a:chExt cx="21640800" cy="2600224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21640800" cy="141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222A9B"/>
                  </a:solidFill>
                  <a:latin typeface="HK Grotesk Semi-Bold"/>
                </a:rPr>
                <a:t>Sportelli comunali considerati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95162"/>
              <a:ext cx="18531791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414042"/>
                  </a:solidFill>
                  <a:latin typeface="HK Grotesk"/>
                </a:rPr>
                <a:t>Gli sportelli comunali presi in considerazione nello studio sono i seguenti: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21774" y="6211076"/>
            <a:ext cx="4644452" cy="1015188"/>
            <a:chOff x="0" y="0"/>
            <a:chExt cx="6192603" cy="1353584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50"/>
              <a:ext cx="6192603" cy="579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Cultura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07584"/>
              <a:ext cx="6192603" cy="15138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414042"/>
                  </a:solidFill>
                  <a:latin typeface="HK Grotesk"/>
                </a:rPr>
                <a:t>Promuove, organizza e sostiene iniziative culturali, sportive e ricreative.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23092" y="6425915"/>
            <a:ext cx="3988498" cy="3015690"/>
            <a:chOff x="0" y="0"/>
            <a:chExt cx="5317997" cy="402092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57150"/>
              <a:ext cx="5317997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22A9B"/>
                  </a:solidFill>
                  <a:latin typeface="HK Grotesk Semi-Bold"/>
                </a:rPr>
                <a:t>Protocollo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13442"/>
              <a:ext cx="5317997" cy="2576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HK Grotesk"/>
                </a:rPr>
                <a:t>Funzione giuridica di attestazione di esistenza di documenti e di gestione del flusso in ingresso e uscita degli stessi.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8100" y="1028700"/>
            <a:ext cx="9601200" cy="8229600"/>
            <a:chOff x="0" y="0"/>
            <a:chExt cx="6262255" cy="53676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62255" cy="5367647"/>
            </a:xfrm>
            <a:custGeom>
              <a:avLst/>
              <a:gdLst/>
              <a:ahLst/>
              <a:cxnLst/>
              <a:rect l="l" t="t" r="r" b="b"/>
              <a:pathLst>
                <a:path w="6262255" h="5367647">
                  <a:moveTo>
                    <a:pt x="5957455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5062847"/>
                  </a:lnTo>
                  <a:cubicBezTo>
                    <a:pt x="0" y="5231757"/>
                    <a:pt x="135890" y="5367647"/>
                    <a:pt x="304800" y="5367647"/>
                  </a:cubicBezTo>
                  <a:lnTo>
                    <a:pt x="5957455" y="5367647"/>
                  </a:lnTo>
                  <a:cubicBezTo>
                    <a:pt x="6126364" y="5367647"/>
                    <a:pt x="6262255" y="5231757"/>
                    <a:pt x="6262255" y="5062847"/>
                  </a:cubicBezTo>
                  <a:lnTo>
                    <a:pt x="6262255" y="304800"/>
                  </a:lnTo>
                  <a:cubicBezTo>
                    <a:pt x="6262255" y="135890"/>
                    <a:pt x="6126364" y="0"/>
                    <a:pt x="59574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152365" y="3381696"/>
            <a:ext cx="6612670" cy="3558533"/>
            <a:chOff x="0" y="0"/>
            <a:chExt cx="8816893" cy="4744710"/>
          </a:xfrm>
        </p:grpSpPr>
        <p:sp>
          <p:nvSpPr>
            <p:cNvPr id="5" name="TextBox 5"/>
            <p:cNvSpPr txBox="1"/>
            <p:nvPr/>
          </p:nvSpPr>
          <p:spPr>
            <a:xfrm>
              <a:off x="0" y="2946814"/>
              <a:ext cx="8816893" cy="179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414042"/>
                  </a:solidFill>
                  <a:latin typeface="HK Grotesk"/>
                </a:rPr>
                <a:t>I </a:t>
              </a:r>
              <a:r>
                <a:rPr lang="en-US" sz="2600">
                  <a:solidFill>
                    <a:srgbClr val="414042"/>
                  </a:solidFill>
                  <a:latin typeface="HK Grotesk Bold"/>
                </a:rPr>
                <a:t>tempi di servizio e di attesa medi</a:t>
              </a:r>
              <a:r>
                <a:rPr lang="en-US" sz="2600">
                  <a:solidFill>
                    <a:srgbClr val="414042"/>
                  </a:solidFill>
                  <a:latin typeface="HK Grotesk"/>
                </a:rPr>
                <a:t> sono stati recuperati in loco presso l’ufficio comunale, basandosi su dati reali.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2230"/>
              <a:ext cx="8816893" cy="2156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5000">
                  <a:solidFill>
                    <a:srgbClr val="222A9B"/>
                  </a:solidFill>
                  <a:latin typeface="HK Grotesk Semi-Bold"/>
                </a:rPr>
                <a:t>Tempi di servizio e di attesa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176011" y="2745850"/>
            <a:ext cx="5366917" cy="4830225"/>
          </a:xfrm>
          <a:custGeom>
            <a:avLst/>
            <a:gdLst/>
            <a:ahLst/>
            <a:cxnLst/>
            <a:rect l="l" t="t" r="r" b="b"/>
            <a:pathLst>
              <a:path w="5366917" h="4830225">
                <a:moveTo>
                  <a:pt x="0" y="0"/>
                </a:moveTo>
                <a:lnTo>
                  <a:pt x="5366916" y="0"/>
                </a:lnTo>
                <a:lnTo>
                  <a:pt x="5366916" y="4830225"/>
                </a:lnTo>
                <a:lnTo>
                  <a:pt x="0" y="4830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8100" y="1028700"/>
            <a:ext cx="9601200" cy="8229600"/>
            <a:chOff x="0" y="0"/>
            <a:chExt cx="6262255" cy="53676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62255" cy="5367647"/>
            </a:xfrm>
            <a:custGeom>
              <a:avLst/>
              <a:gdLst/>
              <a:ahLst/>
              <a:cxnLst/>
              <a:rect l="l" t="t" r="r" b="b"/>
              <a:pathLst>
                <a:path w="6262255" h="5367647">
                  <a:moveTo>
                    <a:pt x="5957455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5062847"/>
                  </a:lnTo>
                  <a:cubicBezTo>
                    <a:pt x="0" y="5231757"/>
                    <a:pt x="135890" y="5367647"/>
                    <a:pt x="304800" y="5367647"/>
                  </a:cubicBezTo>
                  <a:lnTo>
                    <a:pt x="5957455" y="5367647"/>
                  </a:lnTo>
                  <a:cubicBezTo>
                    <a:pt x="6126364" y="5367647"/>
                    <a:pt x="6262255" y="5231757"/>
                    <a:pt x="6262255" y="5062847"/>
                  </a:cubicBezTo>
                  <a:lnTo>
                    <a:pt x="6262255" y="304800"/>
                  </a:lnTo>
                  <a:cubicBezTo>
                    <a:pt x="6262255" y="135890"/>
                    <a:pt x="6126364" y="0"/>
                    <a:pt x="59574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0" y="2170673"/>
            <a:ext cx="5830565" cy="5980580"/>
          </a:xfrm>
          <a:custGeom>
            <a:avLst/>
            <a:gdLst/>
            <a:ahLst/>
            <a:cxnLst/>
            <a:rect l="l" t="t" r="r" b="b"/>
            <a:pathLst>
              <a:path w="5830565" h="5980580">
                <a:moveTo>
                  <a:pt x="0" y="0"/>
                </a:moveTo>
                <a:lnTo>
                  <a:pt x="5830565" y="0"/>
                </a:lnTo>
                <a:lnTo>
                  <a:pt x="5830565" y="5980579"/>
                </a:lnTo>
                <a:lnTo>
                  <a:pt x="0" y="5980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5" name="Group 5"/>
          <p:cNvGrpSpPr/>
          <p:nvPr/>
        </p:nvGrpSpPr>
        <p:grpSpPr>
          <a:xfrm>
            <a:off x="9152365" y="2876871"/>
            <a:ext cx="6612670" cy="4568183"/>
            <a:chOff x="0" y="0"/>
            <a:chExt cx="8816893" cy="6090910"/>
          </a:xfrm>
        </p:grpSpPr>
        <p:sp>
          <p:nvSpPr>
            <p:cNvPr id="6" name="TextBox 6"/>
            <p:cNvSpPr txBox="1"/>
            <p:nvPr/>
          </p:nvSpPr>
          <p:spPr>
            <a:xfrm>
              <a:off x="0" y="1854614"/>
              <a:ext cx="8816893" cy="4236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414042"/>
                  </a:solidFill>
                  <a:latin typeface="HK Grotesk"/>
                </a:rPr>
                <a:t>Studiare il modello in modo da </a:t>
              </a:r>
              <a:r>
                <a:rPr lang="en-US" sz="2600">
                  <a:solidFill>
                    <a:srgbClr val="414042"/>
                  </a:solidFill>
                  <a:latin typeface="HK Grotesk Bold"/>
                </a:rPr>
                <a:t>identificare le cause</a:t>
              </a:r>
              <a:r>
                <a:rPr lang="en-US" sz="2600">
                  <a:solidFill>
                    <a:srgbClr val="414042"/>
                  </a:solidFill>
                  <a:latin typeface="HK Grotesk"/>
                </a:rPr>
                <a:t> che rallentano l’esecuzione delle procedure.</a:t>
              </a:r>
            </a:p>
            <a:p>
              <a:pPr marL="561340" lvl="1" indent="-280670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414042"/>
                  </a:solidFill>
                  <a:latin typeface="HK Grotesk"/>
                </a:rPr>
                <a:t>Creare un </a:t>
              </a:r>
              <a:r>
                <a:rPr lang="en-US" sz="2600">
                  <a:solidFill>
                    <a:srgbClr val="414042"/>
                  </a:solidFill>
                  <a:latin typeface="HK Grotesk Bold"/>
                </a:rPr>
                <a:t>modello migliorativo</a:t>
              </a:r>
              <a:r>
                <a:rPr lang="en-US" sz="2600">
                  <a:solidFill>
                    <a:srgbClr val="414042"/>
                  </a:solidFill>
                  <a:latin typeface="HK Grotesk"/>
                </a:rPr>
                <a:t> che cerchi di abbassare i tempi di risposta, e di conseguenza, anche quelli di attesa media.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2230"/>
              <a:ext cx="8816893" cy="1064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5000">
                  <a:solidFill>
                    <a:srgbClr val="222A9B"/>
                  </a:solidFill>
                  <a:latin typeface="HK Grotesk Semi-Bold"/>
                </a:rPr>
                <a:t>Obiettivi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8100" y="1028700"/>
            <a:ext cx="9601200" cy="8229600"/>
            <a:chOff x="0" y="0"/>
            <a:chExt cx="6262255" cy="53676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62255" cy="5367647"/>
            </a:xfrm>
            <a:custGeom>
              <a:avLst/>
              <a:gdLst/>
              <a:ahLst/>
              <a:cxnLst/>
              <a:rect l="l" t="t" r="r" b="b"/>
              <a:pathLst>
                <a:path w="6262255" h="5367647">
                  <a:moveTo>
                    <a:pt x="5957455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5062847"/>
                  </a:lnTo>
                  <a:cubicBezTo>
                    <a:pt x="0" y="5231757"/>
                    <a:pt x="135890" y="5367647"/>
                    <a:pt x="304800" y="5367647"/>
                  </a:cubicBezTo>
                  <a:lnTo>
                    <a:pt x="5957455" y="5367647"/>
                  </a:lnTo>
                  <a:cubicBezTo>
                    <a:pt x="6126364" y="5367647"/>
                    <a:pt x="6262255" y="5231757"/>
                    <a:pt x="6262255" y="5062847"/>
                  </a:cubicBezTo>
                  <a:lnTo>
                    <a:pt x="6262255" y="304800"/>
                  </a:lnTo>
                  <a:cubicBezTo>
                    <a:pt x="6262255" y="135890"/>
                    <a:pt x="6126364" y="0"/>
                    <a:pt x="59574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0" y="2170673"/>
            <a:ext cx="5830565" cy="5980580"/>
          </a:xfrm>
          <a:custGeom>
            <a:avLst/>
            <a:gdLst/>
            <a:ahLst/>
            <a:cxnLst/>
            <a:rect l="l" t="t" r="r" b="b"/>
            <a:pathLst>
              <a:path w="5830565" h="5980580">
                <a:moveTo>
                  <a:pt x="0" y="0"/>
                </a:moveTo>
                <a:lnTo>
                  <a:pt x="5830565" y="0"/>
                </a:lnTo>
                <a:lnTo>
                  <a:pt x="5830565" y="5980579"/>
                </a:lnTo>
                <a:lnTo>
                  <a:pt x="0" y="5980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5" name="Group 5"/>
          <p:cNvGrpSpPr/>
          <p:nvPr/>
        </p:nvGrpSpPr>
        <p:grpSpPr>
          <a:xfrm>
            <a:off x="9152365" y="2191071"/>
            <a:ext cx="6612670" cy="5939783"/>
            <a:chOff x="0" y="0"/>
            <a:chExt cx="8816893" cy="7919710"/>
          </a:xfrm>
        </p:grpSpPr>
        <p:sp>
          <p:nvSpPr>
            <p:cNvPr id="6" name="TextBox 6"/>
            <p:cNvSpPr txBox="1"/>
            <p:nvPr/>
          </p:nvSpPr>
          <p:spPr>
            <a:xfrm>
              <a:off x="0" y="1854614"/>
              <a:ext cx="8816893" cy="6065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414042"/>
                  </a:solidFill>
                  <a:latin typeface="HK Grotesk"/>
                </a:rPr>
                <a:t>I </a:t>
              </a:r>
              <a:r>
                <a:rPr lang="en-US" sz="2600">
                  <a:solidFill>
                    <a:srgbClr val="414042"/>
                  </a:solidFill>
                  <a:latin typeface="HK Grotesk Bold"/>
                </a:rPr>
                <a:t>QoS</a:t>
              </a:r>
              <a:r>
                <a:rPr lang="en-US" sz="2600">
                  <a:solidFill>
                    <a:srgbClr val="414042"/>
                  </a:solidFill>
                  <a:latin typeface="HK Grotesk"/>
                </a:rPr>
                <a:t> da raggiungere riguardano i </a:t>
              </a:r>
              <a:r>
                <a:rPr lang="en-US" sz="2600">
                  <a:solidFill>
                    <a:srgbClr val="414042"/>
                  </a:solidFill>
                  <a:latin typeface="HK Grotesk Bold"/>
                </a:rPr>
                <a:t>tempi di risposta dei centri (E(Ts))</a:t>
              </a:r>
              <a:r>
                <a:rPr lang="en-US" sz="2600">
                  <a:solidFill>
                    <a:srgbClr val="414042"/>
                  </a:solidFill>
                  <a:latin typeface="HK Grotesk"/>
                </a:rPr>
                <a:t> e sono:</a:t>
              </a:r>
            </a:p>
            <a:p>
              <a:pPr marL="561341" lvl="1" indent="-280670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414042"/>
                  </a:solidFill>
                  <a:latin typeface="HK Grotesk"/>
                </a:rPr>
                <a:t>Centralino: 2 minuti;</a:t>
              </a:r>
            </a:p>
            <a:p>
              <a:pPr marL="561341" lvl="1" indent="-280670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414042"/>
                  </a:solidFill>
                  <a:latin typeface="HK Grotesk"/>
                </a:rPr>
                <a:t>Anagrafe: 30 minuti;</a:t>
              </a:r>
            </a:p>
            <a:p>
              <a:pPr marL="561341" lvl="1" indent="-280670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414042"/>
                  </a:solidFill>
                  <a:latin typeface="HK Grotesk"/>
                </a:rPr>
                <a:t>URP: 35 minuti;</a:t>
              </a:r>
            </a:p>
            <a:p>
              <a:pPr marL="561341" lvl="1" indent="-280670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414042"/>
                  </a:solidFill>
                  <a:latin typeface="HK Grotesk Bold"/>
                </a:rPr>
                <a:t>Servizi scolastici</a:t>
              </a:r>
              <a:r>
                <a:rPr lang="en-US" sz="2600">
                  <a:solidFill>
                    <a:srgbClr val="414042"/>
                  </a:solidFill>
                  <a:latin typeface="HK Grotesk"/>
                </a:rPr>
                <a:t>: 60 minuti;</a:t>
              </a:r>
            </a:p>
            <a:p>
              <a:pPr marL="561341" lvl="1" indent="-280670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414042"/>
                  </a:solidFill>
                  <a:latin typeface="HK Grotesk Bold"/>
                </a:rPr>
                <a:t>Servizi sociali</a:t>
              </a:r>
              <a:r>
                <a:rPr lang="en-US" sz="2600">
                  <a:solidFill>
                    <a:srgbClr val="414042"/>
                  </a:solidFill>
                  <a:latin typeface="HK Grotesk"/>
                </a:rPr>
                <a:t>: 45 minuti;</a:t>
              </a:r>
            </a:p>
            <a:p>
              <a:pPr marL="561341" lvl="1" indent="-280670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414042"/>
                  </a:solidFill>
                  <a:latin typeface="HK Grotesk"/>
                </a:rPr>
                <a:t>Stato civile: 35 minuti;</a:t>
              </a:r>
            </a:p>
            <a:p>
              <a:pPr marL="561341" lvl="1" indent="-280670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414042"/>
                  </a:solidFill>
                  <a:latin typeface="HK Grotesk"/>
                </a:rPr>
                <a:t>Protocollo: 10 minuti;</a:t>
              </a:r>
            </a:p>
            <a:p>
              <a:pPr marL="561340" lvl="1" indent="-280670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414042"/>
                  </a:solidFill>
                  <a:latin typeface="HK Grotesk Bold"/>
                </a:rPr>
                <a:t>Cultura</a:t>
              </a:r>
              <a:r>
                <a:rPr lang="en-US" sz="2600">
                  <a:solidFill>
                    <a:srgbClr val="414042"/>
                  </a:solidFill>
                  <a:latin typeface="HK Grotesk"/>
                </a:rPr>
                <a:t>: 300 minuti.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2230"/>
              <a:ext cx="8816893" cy="1064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5000">
                  <a:solidFill>
                    <a:srgbClr val="222A9B"/>
                  </a:solidFill>
                  <a:latin typeface="HK Grotesk Semi-Bold"/>
                </a:rPr>
                <a:t>QoS da raggiungere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257149"/>
            <a:ext cx="16230600" cy="6167628"/>
          </a:xfrm>
          <a:custGeom>
            <a:avLst/>
            <a:gdLst/>
            <a:ahLst/>
            <a:cxnLst/>
            <a:rect l="l" t="t" r="r" b="b"/>
            <a:pathLst>
              <a:path w="16230600" h="6167628">
                <a:moveTo>
                  <a:pt x="0" y="0"/>
                </a:moveTo>
                <a:lnTo>
                  <a:pt x="16230600" y="0"/>
                </a:lnTo>
                <a:lnTo>
                  <a:pt x="16230600" y="6167628"/>
                </a:lnTo>
                <a:lnTo>
                  <a:pt x="0" y="6167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1950168"/>
            <a:chOff x="0" y="0"/>
            <a:chExt cx="21640800" cy="260022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21640800" cy="141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222A9B"/>
                  </a:solidFill>
                  <a:latin typeface="HK Grotesk Semi-Bold"/>
                </a:rPr>
                <a:t>Modello concettuale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95162"/>
              <a:ext cx="18531791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414042"/>
                  </a:solidFill>
                  <a:latin typeface="HK Grotesk"/>
                </a:rPr>
                <a:t>Il </a:t>
              </a:r>
              <a:r>
                <a:rPr lang="en-US" sz="3200">
                  <a:solidFill>
                    <a:srgbClr val="414042"/>
                  </a:solidFill>
                  <a:latin typeface="HK Grotesk Bold"/>
                </a:rPr>
                <a:t>diagramma del sistema</a:t>
              </a:r>
              <a:r>
                <a:rPr lang="en-US" sz="3200">
                  <a:solidFill>
                    <a:srgbClr val="414042"/>
                  </a:solidFill>
                  <a:latin typeface="HK Grotesk"/>
                </a:rPr>
                <a:t> è il seguente: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1608</Words>
  <Application>Microsoft Office PowerPoint</Application>
  <PresentationFormat>Personalizzato</PresentationFormat>
  <Paragraphs>163</Paragraphs>
  <Slides>25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2" baseType="lpstr">
      <vt:lpstr>HK Grotesk</vt:lpstr>
      <vt:lpstr>HK Grotesk Bold</vt:lpstr>
      <vt:lpstr>HK Grotesk Semi-Bold</vt:lpstr>
      <vt:lpstr>Calibri</vt:lpstr>
      <vt:lpstr>Aptos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Luca Di Marco - Luca Di Totto</dc:title>
  <cp:lastModifiedBy>luca di totto</cp:lastModifiedBy>
  <cp:revision>1</cp:revision>
  <dcterms:created xsi:type="dcterms:W3CDTF">2006-08-16T00:00:00Z</dcterms:created>
  <dcterms:modified xsi:type="dcterms:W3CDTF">2024-02-13T08:58:17Z</dcterms:modified>
  <dc:identifier>DAF6cN4oe_w</dc:identifier>
</cp:coreProperties>
</file>